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Lst>
  <p:sldSz cx="18288000" cy="10287000"/>
  <p:notesSz cx="6858000" cy="9144000"/>
  <p:embeddedFontLst>
    <p:embeddedFont>
      <p:font typeface="Arial Unicode" panose="020B0604020202020204" charset="-128"/>
      <p:regular r:id="rId15"/>
    </p:embeddedFont>
    <p:embeddedFont>
      <p:font typeface="Tenor Sans"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099963" y="2210396"/>
            <a:ext cx="2088073" cy="2060232"/>
          </a:xfrm>
          <a:custGeom>
            <a:avLst/>
            <a:gdLst/>
            <a:ahLst/>
            <a:cxnLst/>
            <a:rect l="l" t="t" r="r" b="b"/>
            <a:pathLst>
              <a:path w="2088073" h="2060232">
                <a:moveTo>
                  <a:pt x="0" y="0"/>
                </a:moveTo>
                <a:lnTo>
                  <a:pt x="2088074" y="0"/>
                </a:lnTo>
                <a:lnTo>
                  <a:pt x="2088074" y="2060233"/>
                </a:lnTo>
                <a:lnTo>
                  <a:pt x="0" y="2060233"/>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4417814" y="541037"/>
            <a:ext cx="10441186" cy="1428750"/>
          </a:xfrm>
          <a:prstGeom prst="rect">
            <a:avLst/>
          </a:prstGeom>
        </p:spPr>
        <p:txBody>
          <a:bodyPr wrap="square" lIns="0" tIns="0" rIns="0" bIns="0" rtlCol="0" anchor="t">
            <a:spAutoFit/>
          </a:bodyPr>
          <a:lstStyle/>
          <a:p>
            <a:pPr algn="ctr">
              <a:lnSpc>
                <a:spcPts val="5648"/>
              </a:lnSpc>
              <a:spcBef>
                <a:spcPct val="0"/>
              </a:spcBef>
            </a:pPr>
            <a:r>
              <a:rPr lang="en-US" sz="4707" spc="-94" dirty="0">
                <a:solidFill>
                  <a:srgbClr val="000000"/>
                </a:solidFill>
                <a:latin typeface="Arial Unicode"/>
                <a:ea typeface="Arial Unicode"/>
                <a:cs typeface="Arial Unicode"/>
                <a:sym typeface="Arial Unicode"/>
              </a:rPr>
              <a:t>KHOA KỸ THUẬT </a:t>
            </a:r>
            <a:r>
              <a:rPr lang="en-US" sz="4707" spc="-94" dirty="0">
                <a:solidFill>
                  <a:srgbClr val="000000"/>
                </a:solidFill>
                <a:latin typeface="Times New Roman" panose="02020603050405020304" pitchFamily="18" charset="0"/>
                <a:ea typeface="Arial Unicode"/>
                <a:cs typeface="Times New Roman" panose="02020603050405020304" pitchFamily="18" charset="0"/>
                <a:sym typeface="Arial Unicode"/>
              </a:rPr>
              <a:t>VÀ</a:t>
            </a:r>
            <a:r>
              <a:rPr lang="en-US" sz="4707" spc="-94" dirty="0">
                <a:solidFill>
                  <a:srgbClr val="000000"/>
                </a:solidFill>
                <a:latin typeface="Arial Unicode"/>
                <a:ea typeface="Arial Unicode"/>
                <a:cs typeface="Arial Unicode"/>
                <a:sym typeface="Arial Unicode"/>
              </a:rPr>
              <a:t> CÔNG NGHỆ</a:t>
            </a:r>
          </a:p>
          <a:p>
            <a:pPr algn="ctr">
              <a:lnSpc>
                <a:spcPts val="5648"/>
              </a:lnSpc>
              <a:spcBef>
                <a:spcPct val="0"/>
              </a:spcBef>
            </a:pPr>
            <a:r>
              <a:rPr lang="en-US" sz="4707" b="1" spc="-94" dirty="0">
                <a:solidFill>
                  <a:srgbClr val="000000"/>
                </a:solidFill>
                <a:latin typeface="Times New Roman" panose="02020603050405020304" pitchFamily="18" charset="0"/>
                <a:ea typeface="Arial Unicode Bold"/>
                <a:cs typeface="Times New Roman" panose="02020603050405020304" pitchFamily="18" charset="0"/>
                <a:sym typeface="Arial Unicode Bold"/>
              </a:rPr>
              <a:t>BỘ MÔN CÔNG NGHỆ THÔNG TIN</a:t>
            </a:r>
          </a:p>
        </p:txBody>
      </p:sp>
      <p:sp>
        <p:nvSpPr>
          <p:cNvPr id="4" name="TextBox 4"/>
          <p:cNvSpPr txBox="1"/>
          <p:nvPr/>
        </p:nvSpPr>
        <p:spPr>
          <a:xfrm>
            <a:off x="4842065" y="4707463"/>
            <a:ext cx="9028121" cy="1303520"/>
          </a:xfrm>
          <a:prstGeom prst="rect">
            <a:avLst/>
          </a:prstGeom>
        </p:spPr>
        <p:txBody>
          <a:bodyPr lIns="0" tIns="0" rIns="0" bIns="0" rtlCol="0" anchor="t">
            <a:spAutoFit/>
          </a:bodyPr>
          <a:lstStyle/>
          <a:p>
            <a:pPr algn="ctr">
              <a:lnSpc>
                <a:spcPts val="4876"/>
              </a:lnSpc>
              <a:spcBef>
                <a:spcPct val="0"/>
              </a:spcBef>
            </a:pPr>
            <a:r>
              <a:rPr lang="en-US" sz="4063" spc="-81">
                <a:solidFill>
                  <a:srgbClr val="000000"/>
                </a:solidFill>
                <a:latin typeface="Times New Roman"/>
                <a:ea typeface="Times New Roman"/>
                <a:cs typeface="Times New Roman"/>
                <a:sym typeface="Times New Roman"/>
              </a:rPr>
              <a:t>THỰC TẬP ĐỒ ÁN CHUYÊN NGÀNH</a:t>
            </a:r>
          </a:p>
          <a:p>
            <a:pPr algn="ctr">
              <a:lnSpc>
                <a:spcPts val="4876"/>
              </a:lnSpc>
              <a:spcBef>
                <a:spcPct val="0"/>
              </a:spcBef>
            </a:pPr>
            <a:r>
              <a:rPr lang="en-US" sz="4063" spc="-81">
                <a:solidFill>
                  <a:srgbClr val="000000"/>
                </a:solidFill>
                <a:latin typeface="Times New Roman"/>
                <a:ea typeface="Times New Roman"/>
                <a:cs typeface="Times New Roman"/>
                <a:sym typeface="Times New Roman"/>
              </a:rPr>
              <a:t>HỌC KỲ I, NĂM HỌC 2024 - 2025</a:t>
            </a:r>
          </a:p>
        </p:txBody>
      </p:sp>
      <p:sp>
        <p:nvSpPr>
          <p:cNvPr id="5" name="TextBox 5"/>
          <p:cNvSpPr txBox="1"/>
          <p:nvPr/>
        </p:nvSpPr>
        <p:spPr>
          <a:xfrm>
            <a:off x="4301592" y="6129198"/>
            <a:ext cx="10673629" cy="1564531"/>
          </a:xfrm>
          <a:prstGeom prst="rect">
            <a:avLst/>
          </a:prstGeom>
        </p:spPr>
        <p:txBody>
          <a:bodyPr lIns="0" tIns="0" rIns="0" bIns="0" rtlCol="0" anchor="t">
            <a:spAutoFit/>
          </a:bodyPr>
          <a:lstStyle/>
          <a:p>
            <a:pPr algn="ctr">
              <a:lnSpc>
                <a:spcPts val="6128"/>
              </a:lnSpc>
            </a:pPr>
            <a:r>
              <a:rPr lang="en-US" sz="5106" b="1" spc="-102" dirty="0">
                <a:solidFill>
                  <a:srgbClr val="000000"/>
                </a:solidFill>
                <a:latin typeface="Times New Roman" panose="02020603050405020304" pitchFamily="18" charset="0"/>
                <a:ea typeface="Times New Roman Bold"/>
                <a:cs typeface="Times New Roman" panose="02020603050405020304" pitchFamily="18" charset="0"/>
                <a:sym typeface="Times New Roman Bold"/>
              </a:rPr>
              <a:t>XÂY DỰNG HỆ THỐNG KHỞI TẠO </a:t>
            </a:r>
          </a:p>
          <a:p>
            <a:pPr algn="ctr">
              <a:lnSpc>
                <a:spcPts val="6128"/>
              </a:lnSpc>
              <a:spcBef>
                <a:spcPct val="0"/>
              </a:spcBef>
            </a:pPr>
            <a:r>
              <a:rPr lang="en-US" sz="5106" b="1" spc="-102" dirty="0">
                <a:solidFill>
                  <a:srgbClr val="000000"/>
                </a:solidFill>
                <a:latin typeface="Times New Roman" panose="02020603050405020304" pitchFamily="18" charset="0"/>
                <a:ea typeface="Times New Roman Bold"/>
                <a:cs typeface="Times New Roman" panose="02020603050405020304" pitchFamily="18" charset="0"/>
                <a:sym typeface="Times New Roman Bold"/>
              </a:rPr>
              <a:t>THIỆP CƯỚI ONLINE</a:t>
            </a:r>
          </a:p>
        </p:txBody>
      </p:sp>
      <p:sp>
        <p:nvSpPr>
          <p:cNvPr id="6" name="TextBox 6"/>
          <p:cNvSpPr txBox="1"/>
          <p:nvPr/>
        </p:nvSpPr>
        <p:spPr>
          <a:xfrm>
            <a:off x="461773" y="8168120"/>
            <a:ext cx="4949727" cy="1102866"/>
          </a:xfrm>
          <a:prstGeom prst="rect">
            <a:avLst/>
          </a:prstGeom>
        </p:spPr>
        <p:txBody>
          <a:bodyPr lIns="0" tIns="0" rIns="0" bIns="0" rtlCol="0" anchor="t">
            <a:spAutoFit/>
          </a:bodyPr>
          <a:lstStyle/>
          <a:p>
            <a:pPr algn="ctr">
              <a:lnSpc>
                <a:spcPts val="4331"/>
              </a:lnSpc>
              <a:spcBef>
                <a:spcPct val="0"/>
              </a:spcBef>
            </a:pPr>
            <a:r>
              <a:rPr lang="en-US" sz="3609" spc="-72" dirty="0" err="1">
                <a:solidFill>
                  <a:srgbClr val="000000"/>
                </a:solidFill>
                <a:latin typeface="Times New Roman" panose="02020603050405020304" pitchFamily="18" charset="0"/>
                <a:ea typeface="Tenor Sans"/>
                <a:cs typeface="Times New Roman" panose="02020603050405020304" pitchFamily="18" charset="0"/>
                <a:sym typeface="Tenor Sans"/>
              </a:rPr>
              <a:t>Giáo</a:t>
            </a:r>
            <a:r>
              <a:rPr lang="en-US" sz="3609" spc="-72" dirty="0">
                <a:solidFill>
                  <a:srgbClr val="000000"/>
                </a:solidFill>
                <a:latin typeface="Times New Roman" panose="02020603050405020304" pitchFamily="18" charset="0"/>
                <a:ea typeface="Tenor Sans"/>
                <a:cs typeface="Times New Roman" panose="02020603050405020304" pitchFamily="18" charset="0"/>
                <a:sym typeface="Tenor Sans"/>
              </a:rPr>
              <a:t> </a:t>
            </a:r>
            <a:r>
              <a:rPr lang="en-US" sz="3609" spc="-72" dirty="0" err="1">
                <a:solidFill>
                  <a:srgbClr val="000000"/>
                </a:solidFill>
                <a:latin typeface="Times New Roman" panose="02020603050405020304" pitchFamily="18" charset="0"/>
                <a:ea typeface="Tenor Sans"/>
                <a:cs typeface="Times New Roman" panose="02020603050405020304" pitchFamily="18" charset="0"/>
                <a:sym typeface="Tenor Sans"/>
              </a:rPr>
              <a:t>viên</a:t>
            </a:r>
            <a:r>
              <a:rPr lang="en-US" sz="3609" spc="-72" dirty="0">
                <a:solidFill>
                  <a:srgbClr val="000000"/>
                </a:solidFill>
                <a:latin typeface="Times New Roman" panose="02020603050405020304" pitchFamily="18" charset="0"/>
                <a:ea typeface="Tenor Sans"/>
                <a:cs typeface="Times New Roman" panose="02020603050405020304" pitchFamily="18" charset="0"/>
                <a:sym typeface="Tenor Sans"/>
              </a:rPr>
              <a:t> </a:t>
            </a:r>
            <a:r>
              <a:rPr lang="en-US" sz="3609" spc="-72" dirty="0" err="1">
                <a:solidFill>
                  <a:srgbClr val="000000"/>
                </a:solidFill>
                <a:latin typeface="Times New Roman" panose="02020603050405020304" pitchFamily="18" charset="0"/>
                <a:ea typeface="Tenor Sans"/>
                <a:cs typeface="Times New Roman" panose="02020603050405020304" pitchFamily="18" charset="0"/>
                <a:sym typeface="Tenor Sans"/>
              </a:rPr>
              <a:t>hướng</a:t>
            </a:r>
            <a:r>
              <a:rPr lang="en-US" sz="3609" spc="-72" dirty="0">
                <a:solidFill>
                  <a:srgbClr val="000000"/>
                </a:solidFill>
                <a:latin typeface="Times New Roman" panose="02020603050405020304" pitchFamily="18" charset="0"/>
                <a:ea typeface="Tenor Sans"/>
                <a:cs typeface="Times New Roman" panose="02020603050405020304" pitchFamily="18" charset="0"/>
                <a:sym typeface="Tenor Sans"/>
              </a:rPr>
              <a:t> </a:t>
            </a:r>
            <a:r>
              <a:rPr lang="en-US" sz="3609" spc="-72" dirty="0" err="1">
                <a:solidFill>
                  <a:srgbClr val="000000"/>
                </a:solidFill>
                <a:latin typeface="Times New Roman" panose="02020603050405020304" pitchFamily="18" charset="0"/>
                <a:ea typeface="Tenor Sans"/>
                <a:cs typeface="Times New Roman" panose="02020603050405020304" pitchFamily="18" charset="0"/>
                <a:sym typeface="Tenor Sans"/>
              </a:rPr>
              <a:t>dẫn</a:t>
            </a:r>
            <a:r>
              <a:rPr lang="en-US" sz="3609" spc="-72" dirty="0">
                <a:solidFill>
                  <a:srgbClr val="000000"/>
                </a:solidFill>
                <a:latin typeface="Times New Roman" panose="02020603050405020304" pitchFamily="18" charset="0"/>
                <a:ea typeface="Tenor Sans"/>
                <a:cs typeface="Times New Roman" panose="02020603050405020304" pitchFamily="18" charset="0"/>
                <a:sym typeface="Tenor Sans"/>
              </a:rPr>
              <a:t>:</a:t>
            </a:r>
          </a:p>
          <a:p>
            <a:pPr algn="ctr">
              <a:lnSpc>
                <a:spcPts val="4331"/>
              </a:lnSpc>
              <a:spcBef>
                <a:spcPct val="0"/>
              </a:spcBef>
            </a:pPr>
            <a:r>
              <a:rPr lang="en-US" sz="3609" spc="-72" dirty="0" err="1">
                <a:solidFill>
                  <a:srgbClr val="000000"/>
                </a:solidFill>
                <a:latin typeface="Times New Roman" panose="02020603050405020304" pitchFamily="18" charset="0"/>
                <a:ea typeface="Tenor Sans"/>
                <a:cs typeface="Times New Roman" panose="02020603050405020304" pitchFamily="18" charset="0"/>
                <a:sym typeface="Tenor Sans"/>
              </a:rPr>
              <a:t>ThS</a:t>
            </a:r>
            <a:r>
              <a:rPr lang="en-US" sz="3609" spc="-72" dirty="0">
                <a:solidFill>
                  <a:srgbClr val="000000"/>
                </a:solidFill>
                <a:latin typeface="Times New Roman" panose="02020603050405020304" pitchFamily="18" charset="0"/>
                <a:ea typeface="Tenor Sans"/>
                <a:cs typeface="Times New Roman" panose="02020603050405020304" pitchFamily="18" charset="0"/>
                <a:sym typeface="Tenor Sans"/>
              </a:rPr>
              <a:t>. </a:t>
            </a:r>
            <a:r>
              <a:rPr lang="en-US" sz="3609" spc="-72" dirty="0" err="1">
                <a:solidFill>
                  <a:srgbClr val="000000"/>
                </a:solidFill>
                <a:latin typeface="Times New Roman" panose="02020603050405020304" pitchFamily="18" charset="0"/>
                <a:ea typeface="Tenor Sans"/>
                <a:cs typeface="Times New Roman" panose="02020603050405020304" pitchFamily="18" charset="0"/>
                <a:sym typeface="Tenor Sans"/>
              </a:rPr>
              <a:t>Đoàn</a:t>
            </a:r>
            <a:r>
              <a:rPr lang="en-US" sz="3609" spc="-72" dirty="0">
                <a:solidFill>
                  <a:srgbClr val="000000"/>
                </a:solidFill>
                <a:latin typeface="Times New Roman" panose="02020603050405020304" pitchFamily="18" charset="0"/>
                <a:ea typeface="Tenor Sans"/>
                <a:cs typeface="Times New Roman" panose="02020603050405020304" pitchFamily="18" charset="0"/>
                <a:sym typeface="Tenor Sans"/>
              </a:rPr>
              <a:t> </a:t>
            </a:r>
            <a:r>
              <a:rPr lang="en-US" sz="3609" spc="-72" dirty="0" err="1">
                <a:solidFill>
                  <a:srgbClr val="000000"/>
                </a:solidFill>
                <a:latin typeface="Times New Roman" panose="02020603050405020304" pitchFamily="18" charset="0"/>
                <a:ea typeface="Tenor Sans"/>
                <a:cs typeface="Times New Roman" panose="02020603050405020304" pitchFamily="18" charset="0"/>
                <a:sym typeface="Tenor Sans"/>
              </a:rPr>
              <a:t>Phước</a:t>
            </a:r>
            <a:r>
              <a:rPr lang="en-US" sz="3609" spc="-72" dirty="0">
                <a:solidFill>
                  <a:srgbClr val="000000"/>
                </a:solidFill>
                <a:latin typeface="Times New Roman" panose="02020603050405020304" pitchFamily="18" charset="0"/>
                <a:ea typeface="Tenor Sans"/>
                <a:cs typeface="Times New Roman" panose="02020603050405020304" pitchFamily="18" charset="0"/>
                <a:sym typeface="Tenor Sans"/>
              </a:rPr>
              <a:t> </a:t>
            </a:r>
            <a:r>
              <a:rPr lang="en-US" sz="3609" spc="-72" dirty="0" err="1">
                <a:solidFill>
                  <a:srgbClr val="000000"/>
                </a:solidFill>
                <a:latin typeface="Times New Roman" panose="02020603050405020304" pitchFamily="18" charset="0"/>
                <a:ea typeface="Tenor Sans"/>
                <a:cs typeface="Times New Roman" panose="02020603050405020304" pitchFamily="18" charset="0"/>
                <a:sym typeface="Tenor Sans"/>
              </a:rPr>
              <a:t>Miền</a:t>
            </a:r>
            <a:endParaRPr lang="en-US" sz="3609" spc="-72" dirty="0">
              <a:solidFill>
                <a:srgbClr val="000000"/>
              </a:solidFill>
              <a:latin typeface="Times New Roman" panose="02020603050405020304" pitchFamily="18" charset="0"/>
              <a:ea typeface="Tenor Sans"/>
              <a:cs typeface="Times New Roman" panose="02020603050405020304" pitchFamily="18" charset="0"/>
              <a:sym typeface="Tenor Sans"/>
            </a:endParaRPr>
          </a:p>
        </p:txBody>
      </p:sp>
      <p:sp>
        <p:nvSpPr>
          <p:cNvPr id="7" name="TextBox 7"/>
          <p:cNvSpPr txBox="1"/>
          <p:nvPr/>
        </p:nvSpPr>
        <p:spPr>
          <a:xfrm>
            <a:off x="11835817" y="7842670"/>
            <a:ext cx="6046365" cy="2105133"/>
          </a:xfrm>
          <a:prstGeom prst="rect">
            <a:avLst/>
          </a:prstGeom>
        </p:spPr>
        <p:txBody>
          <a:bodyPr lIns="0" tIns="0" rIns="0" bIns="0" rtlCol="0" anchor="t">
            <a:spAutoFit/>
          </a:bodyPr>
          <a:lstStyle/>
          <a:p>
            <a:pPr algn="ctr">
              <a:lnSpc>
                <a:spcPts val="4162"/>
              </a:lnSpc>
              <a:spcBef>
                <a:spcPct val="0"/>
              </a:spcBef>
            </a:pPr>
            <a:r>
              <a:rPr lang="en-US" sz="3469" spc="-69" dirty="0">
                <a:solidFill>
                  <a:srgbClr val="000000"/>
                </a:solidFill>
                <a:latin typeface="Times New Roman" panose="02020603050405020304" pitchFamily="18" charset="0"/>
                <a:ea typeface="Tenor Sans"/>
                <a:cs typeface="Times New Roman" panose="02020603050405020304" pitchFamily="18" charset="0"/>
                <a:sym typeface="Tenor Sans"/>
              </a:rPr>
              <a:t>Sinh </a:t>
            </a:r>
            <a:r>
              <a:rPr lang="en-US" sz="3469" spc="-69" dirty="0" err="1">
                <a:solidFill>
                  <a:srgbClr val="000000"/>
                </a:solidFill>
                <a:latin typeface="Times New Roman" panose="02020603050405020304" pitchFamily="18" charset="0"/>
                <a:ea typeface="Tenor Sans"/>
                <a:cs typeface="Times New Roman" panose="02020603050405020304" pitchFamily="18" charset="0"/>
                <a:sym typeface="Tenor Sans"/>
              </a:rPr>
              <a:t>viên</a:t>
            </a:r>
            <a:r>
              <a:rPr lang="en-US" sz="3469" spc="-69" dirty="0">
                <a:solidFill>
                  <a:srgbClr val="000000"/>
                </a:solidFill>
                <a:latin typeface="Times New Roman" panose="02020603050405020304" pitchFamily="18" charset="0"/>
                <a:ea typeface="Tenor Sans"/>
                <a:cs typeface="Times New Roman" panose="02020603050405020304" pitchFamily="18" charset="0"/>
                <a:sym typeface="Tenor Sans"/>
              </a:rPr>
              <a:t> </a:t>
            </a:r>
            <a:r>
              <a:rPr lang="en-US" sz="3469" spc="-69" dirty="0" err="1">
                <a:solidFill>
                  <a:srgbClr val="000000"/>
                </a:solidFill>
                <a:latin typeface="Times New Roman" panose="02020603050405020304" pitchFamily="18" charset="0"/>
                <a:ea typeface="Tenor Sans"/>
                <a:cs typeface="Times New Roman" panose="02020603050405020304" pitchFamily="18" charset="0"/>
                <a:sym typeface="Tenor Sans"/>
              </a:rPr>
              <a:t>thực</a:t>
            </a:r>
            <a:r>
              <a:rPr lang="en-US" sz="3469" spc="-69" dirty="0">
                <a:solidFill>
                  <a:srgbClr val="000000"/>
                </a:solidFill>
                <a:latin typeface="Times New Roman" panose="02020603050405020304" pitchFamily="18" charset="0"/>
                <a:ea typeface="Tenor Sans"/>
                <a:cs typeface="Times New Roman" panose="02020603050405020304" pitchFamily="18" charset="0"/>
                <a:sym typeface="Tenor Sans"/>
              </a:rPr>
              <a:t> </a:t>
            </a:r>
            <a:r>
              <a:rPr lang="en-US" sz="3469" spc="-69" dirty="0" err="1">
                <a:solidFill>
                  <a:srgbClr val="000000"/>
                </a:solidFill>
                <a:latin typeface="Times New Roman" panose="02020603050405020304" pitchFamily="18" charset="0"/>
                <a:ea typeface="Tenor Sans"/>
                <a:cs typeface="Times New Roman" panose="02020603050405020304" pitchFamily="18" charset="0"/>
                <a:sym typeface="Tenor Sans"/>
              </a:rPr>
              <a:t>hiện</a:t>
            </a:r>
            <a:r>
              <a:rPr lang="en-US" sz="3469" spc="-69" dirty="0">
                <a:solidFill>
                  <a:srgbClr val="000000"/>
                </a:solidFill>
                <a:latin typeface="Times New Roman" panose="02020603050405020304" pitchFamily="18" charset="0"/>
                <a:ea typeface="Tenor Sans"/>
                <a:cs typeface="Times New Roman" panose="02020603050405020304" pitchFamily="18" charset="0"/>
                <a:sym typeface="Tenor Sans"/>
              </a:rPr>
              <a:t>:</a:t>
            </a:r>
          </a:p>
          <a:p>
            <a:pPr algn="ctr">
              <a:lnSpc>
                <a:spcPts val="4162"/>
              </a:lnSpc>
              <a:spcBef>
                <a:spcPct val="0"/>
              </a:spcBef>
            </a:pPr>
            <a:r>
              <a:rPr lang="en-US" sz="3469" spc="-69" dirty="0" err="1">
                <a:solidFill>
                  <a:srgbClr val="000000"/>
                </a:solidFill>
                <a:latin typeface="Times New Roman" panose="02020603050405020304" pitchFamily="18" charset="0"/>
                <a:ea typeface="Tenor Sans"/>
                <a:cs typeface="Times New Roman" panose="02020603050405020304" pitchFamily="18" charset="0"/>
                <a:sym typeface="Tenor Sans"/>
              </a:rPr>
              <a:t>Họ</a:t>
            </a:r>
            <a:r>
              <a:rPr lang="en-US" sz="3469" spc="-69" dirty="0">
                <a:solidFill>
                  <a:srgbClr val="000000"/>
                </a:solidFill>
                <a:latin typeface="Times New Roman" panose="02020603050405020304" pitchFamily="18" charset="0"/>
                <a:ea typeface="Tenor Sans"/>
                <a:cs typeface="Times New Roman" panose="02020603050405020304" pitchFamily="18" charset="0"/>
                <a:sym typeface="Tenor Sans"/>
              </a:rPr>
              <a:t> </a:t>
            </a:r>
            <a:r>
              <a:rPr lang="en-US" sz="3469" spc="-69" dirty="0" err="1">
                <a:solidFill>
                  <a:srgbClr val="000000"/>
                </a:solidFill>
                <a:latin typeface="Times New Roman" panose="02020603050405020304" pitchFamily="18" charset="0"/>
                <a:ea typeface="Tenor Sans"/>
                <a:cs typeface="Times New Roman" panose="02020603050405020304" pitchFamily="18" charset="0"/>
                <a:sym typeface="Tenor Sans"/>
              </a:rPr>
              <a:t>tên</a:t>
            </a:r>
            <a:r>
              <a:rPr lang="en-US" sz="3469" spc="-69" dirty="0">
                <a:solidFill>
                  <a:srgbClr val="000000"/>
                </a:solidFill>
                <a:latin typeface="Times New Roman" panose="02020603050405020304" pitchFamily="18" charset="0"/>
                <a:ea typeface="Tenor Sans"/>
                <a:cs typeface="Times New Roman" panose="02020603050405020304" pitchFamily="18" charset="0"/>
                <a:sym typeface="Tenor Sans"/>
              </a:rPr>
              <a:t>: Lê </a:t>
            </a:r>
            <a:r>
              <a:rPr lang="en-US" sz="3469" spc="-69" dirty="0" err="1">
                <a:solidFill>
                  <a:srgbClr val="000000"/>
                </a:solidFill>
                <a:latin typeface="Times New Roman" panose="02020603050405020304" pitchFamily="18" charset="0"/>
                <a:ea typeface="Tenor Sans"/>
                <a:cs typeface="Times New Roman" panose="02020603050405020304" pitchFamily="18" charset="0"/>
                <a:sym typeface="Tenor Sans"/>
              </a:rPr>
              <a:t>Thị</a:t>
            </a:r>
            <a:r>
              <a:rPr lang="en-US" sz="3469" spc="-69" dirty="0">
                <a:solidFill>
                  <a:srgbClr val="000000"/>
                </a:solidFill>
                <a:latin typeface="Times New Roman" panose="02020603050405020304" pitchFamily="18" charset="0"/>
                <a:ea typeface="Tenor Sans"/>
                <a:cs typeface="Times New Roman" panose="02020603050405020304" pitchFamily="18" charset="0"/>
                <a:sym typeface="Tenor Sans"/>
              </a:rPr>
              <a:t> </a:t>
            </a:r>
            <a:r>
              <a:rPr lang="en-US" sz="3469" spc="-69" dirty="0" err="1">
                <a:solidFill>
                  <a:srgbClr val="000000"/>
                </a:solidFill>
                <a:latin typeface="Times New Roman" panose="02020603050405020304" pitchFamily="18" charset="0"/>
                <a:ea typeface="Tenor Sans"/>
                <a:cs typeface="Times New Roman" panose="02020603050405020304" pitchFamily="18" charset="0"/>
                <a:sym typeface="Tenor Sans"/>
              </a:rPr>
              <a:t>Nguyễn</a:t>
            </a:r>
            <a:r>
              <a:rPr lang="en-US" sz="3469" spc="-69" dirty="0">
                <a:solidFill>
                  <a:srgbClr val="000000"/>
                </a:solidFill>
                <a:latin typeface="Times New Roman" panose="02020603050405020304" pitchFamily="18" charset="0"/>
                <a:ea typeface="Tenor Sans"/>
                <a:cs typeface="Times New Roman" panose="02020603050405020304" pitchFamily="18" charset="0"/>
                <a:sym typeface="Tenor Sans"/>
              </a:rPr>
              <a:t> </a:t>
            </a:r>
            <a:r>
              <a:rPr lang="en-US" sz="3469" spc="-69" dirty="0" err="1">
                <a:solidFill>
                  <a:srgbClr val="000000"/>
                </a:solidFill>
                <a:latin typeface="Times New Roman" panose="02020603050405020304" pitchFamily="18" charset="0"/>
                <a:ea typeface="Tenor Sans"/>
                <a:cs typeface="Times New Roman" panose="02020603050405020304" pitchFamily="18" charset="0"/>
                <a:sym typeface="Tenor Sans"/>
              </a:rPr>
              <a:t>Xuyên</a:t>
            </a:r>
            <a:endParaRPr lang="en-US" sz="3469" spc="-69" dirty="0">
              <a:solidFill>
                <a:srgbClr val="000000"/>
              </a:solidFill>
              <a:latin typeface="Times New Roman" panose="02020603050405020304" pitchFamily="18" charset="0"/>
              <a:ea typeface="Tenor Sans"/>
              <a:cs typeface="Times New Roman" panose="02020603050405020304" pitchFamily="18" charset="0"/>
              <a:sym typeface="Tenor Sans"/>
            </a:endParaRPr>
          </a:p>
          <a:p>
            <a:pPr algn="ctr">
              <a:lnSpc>
                <a:spcPts val="4162"/>
              </a:lnSpc>
              <a:spcBef>
                <a:spcPct val="0"/>
              </a:spcBef>
            </a:pPr>
            <a:r>
              <a:rPr lang="en-US" sz="3469" spc="-69" dirty="0">
                <a:solidFill>
                  <a:srgbClr val="000000"/>
                </a:solidFill>
                <a:latin typeface="Times New Roman" panose="02020603050405020304" pitchFamily="18" charset="0"/>
                <a:ea typeface="Tenor Sans"/>
                <a:cs typeface="Times New Roman" panose="02020603050405020304" pitchFamily="18" charset="0"/>
                <a:sym typeface="Tenor Sans"/>
              </a:rPr>
              <a:t>MSSV: 110121174</a:t>
            </a:r>
          </a:p>
          <a:p>
            <a:pPr algn="ctr">
              <a:lnSpc>
                <a:spcPts val="4162"/>
              </a:lnSpc>
              <a:spcBef>
                <a:spcPct val="0"/>
              </a:spcBef>
            </a:pPr>
            <a:r>
              <a:rPr lang="en-US" sz="3469" spc="-69" dirty="0" err="1">
                <a:solidFill>
                  <a:srgbClr val="000000"/>
                </a:solidFill>
                <a:latin typeface="Times New Roman" panose="02020603050405020304" pitchFamily="18" charset="0"/>
                <a:ea typeface="Tenor Sans"/>
                <a:cs typeface="Times New Roman" panose="02020603050405020304" pitchFamily="18" charset="0"/>
                <a:sym typeface="Tenor Sans"/>
              </a:rPr>
              <a:t>Lớp</a:t>
            </a:r>
            <a:r>
              <a:rPr lang="en-US" sz="3469" spc="-69" dirty="0">
                <a:solidFill>
                  <a:srgbClr val="000000"/>
                </a:solidFill>
                <a:latin typeface="Times New Roman" panose="02020603050405020304" pitchFamily="18" charset="0"/>
                <a:ea typeface="Tenor Sans"/>
                <a:cs typeface="Times New Roman" panose="02020603050405020304" pitchFamily="18" charset="0"/>
                <a:sym typeface="Tenor Sans"/>
              </a:rPr>
              <a:t>: DA21TTC</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9F5"/>
        </a:solidFill>
        <a:effectLst/>
      </p:bgPr>
    </p:bg>
    <p:spTree>
      <p:nvGrpSpPr>
        <p:cNvPr id="1" name=""/>
        <p:cNvGrpSpPr/>
        <p:nvPr/>
      </p:nvGrpSpPr>
      <p:grpSpPr>
        <a:xfrm>
          <a:off x="0" y="0"/>
          <a:ext cx="0" cy="0"/>
          <a:chOff x="0" y="0"/>
          <a:chExt cx="0" cy="0"/>
        </a:xfrm>
      </p:grpSpPr>
      <p:sp>
        <p:nvSpPr>
          <p:cNvPr id="2" name="AutoShape 2"/>
          <p:cNvSpPr/>
          <p:nvPr/>
        </p:nvSpPr>
        <p:spPr>
          <a:xfrm>
            <a:off x="2971011" y="433581"/>
            <a:ext cx="12166442" cy="1804974"/>
          </a:xfrm>
          <a:prstGeom prst="rect">
            <a:avLst/>
          </a:prstGeom>
          <a:solidFill>
            <a:srgbClr val="BBCDC5"/>
          </a:solidFill>
        </p:spPr>
        <p:txBody>
          <a:bodyPr/>
          <a:lstStyle/>
          <a:p>
            <a:endParaRPr lang="en-US"/>
          </a:p>
        </p:txBody>
      </p:sp>
      <p:grpSp>
        <p:nvGrpSpPr>
          <p:cNvPr id="3" name="Group 3"/>
          <p:cNvGrpSpPr/>
          <p:nvPr/>
        </p:nvGrpSpPr>
        <p:grpSpPr>
          <a:xfrm>
            <a:off x="-370192" y="2499751"/>
            <a:ext cx="13823754" cy="1011482"/>
            <a:chOff x="0" y="0"/>
            <a:chExt cx="18431672" cy="1348643"/>
          </a:xfrm>
        </p:grpSpPr>
        <p:sp>
          <p:nvSpPr>
            <p:cNvPr id="4" name="AutoShape 4"/>
            <p:cNvSpPr/>
            <p:nvPr/>
          </p:nvSpPr>
          <p:spPr>
            <a:xfrm>
              <a:off x="1184455" y="0"/>
              <a:ext cx="15550058" cy="1348643"/>
            </a:xfrm>
            <a:prstGeom prst="rect">
              <a:avLst/>
            </a:prstGeom>
            <a:solidFill>
              <a:srgbClr val="7BA0BB"/>
            </a:solidFill>
          </p:spPr>
          <p:txBody>
            <a:bodyPr/>
            <a:lstStyle/>
            <a:p>
              <a:endParaRPr lang="en-US"/>
            </a:p>
          </p:txBody>
        </p:sp>
        <p:sp>
          <p:nvSpPr>
            <p:cNvPr id="5" name="TextBox 5"/>
            <p:cNvSpPr txBox="1"/>
            <p:nvPr/>
          </p:nvSpPr>
          <p:spPr>
            <a:xfrm>
              <a:off x="0" y="179021"/>
              <a:ext cx="18431672" cy="99060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Giao diện thiết kế thiệp cưới </a:t>
              </a:r>
            </a:p>
          </p:txBody>
        </p:sp>
      </p:grpSp>
      <p:sp>
        <p:nvSpPr>
          <p:cNvPr id="6" name="Freeform 6"/>
          <p:cNvSpPr/>
          <p:nvPr/>
        </p:nvSpPr>
        <p:spPr>
          <a:xfrm>
            <a:off x="2586522" y="3768408"/>
            <a:ext cx="13014211" cy="5905198"/>
          </a:xfrm>
          <a:custGeom>
            <a:avLst/>
            <a:gdLst/>
            <a:ahLst/>
            <a:cxnLst/>
            <a:rect l="l" t="t" r="r" b="b"/>
            <a:pathLst>
              <a:path w="13014211" h="5905198">
                <a:moveTo>
                  <a:pt x="0" y="0"/>
                </a:moveTo>
                <a:lnTo>
                  <a:pt x="13014211" y="0"/>
                </a:lnTo>
                <a:lnTo>
                  <a:pt x="13014211" y="5905199"/>
                </a:lnTo>
                <a:lnTo>
                  <a:pt x="0" y="5905199"/>
                </a:lnTo>
                <a:lnTo>
                  <a:pt x="0" y="0"/>
                </a:lnTo>
                <a:close/>
              </a:path>
            </a:pathLst>
          </a:custGeom>
          <a:blipFill>
            <a:blip r:embed="rId2"/>
            <a:stretch>
              <a:fillRect/>
            </a:stretch>
          </a:blipFill>
        </p:spPr>
        <p:txBody>
          <a:bodyPr/>
          <a:lstStyle/>
          <a:p>
            <a:endParaRPr lang="en-US"/>
          </a:p>
        </p:txBody>
      </p:sp>
      <p:sp>
        <p:nvSpPr>
          <p:cNvPr id="7" name="TextBox 7"/>
          <p:cNvSpPr txBox="1"/>
          <p:nvPr/>
        </p:nvSpPr>
        <p:spPr>
          <a:xfrm>
            <a:off x="3060779" y="793143"/>
            <a:ext cx="12166442" cy="1076325"/>
          </a:xfrm>
          <a:prstGeom prst="rect">
            <a:avLst/>
          </a:prstGeom>
        </p:spPr>
        <p:txBody>
          <a:bodyPr lIns="0" tIns="0" rIns="0" bIns="0" rtlCol="0" anchor="t">
            <a:spAutoFit/>
          </a:bodyPr>
          <a:lstStyle/>
          <a:p>
            <a:pPr algn="ctr">
              <a:lnSpc>
                <a:spcPts val="8408"/>
              </a:lnSpc>
              <a:spcBef>
                <a:spcPct val="0"/>
              </a:spcBef>
            </a:pPr>
            <a:r>
              <a:rPr lang="en-US" sz="7006" spc="-140">
                <a:solidFill>
                  <a:srgbClr val="FFFFFF"/>
                </a:solidFill>
                <a:latin typeface="Tenor Sans"/>
                <a:ea typeface="Tenor Sans"/>
                <a:cs typeface="Tenor Sans"/>
                <a:sym typeface="Tenor Sans"/>
              </a:rPr>
              <a:t>Kết quả nghiên cứu</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9F5"/>
        </a:solidFill>
        <a:effectLst/>
      </p:bgPr>
    </p:bg>
    <p:spTree>
      <p:nvGrpSpPr>
        <p:cNvPr id="1" name=""/>
        <p:cNvGrpSpPr/>
        <p:nvPr/>
      </p:nvGrpSpPr>
      <p:grpSpPr>
        <a:xfrm>
          <a:off x="0" y="0"/>
          <a:ext cx="0" cy="0"/>
          <a:chOff x="0" y="0"/>
          <a:chExt cx="0" cy="0"/>
        </a:xfrm>
      </p:grpSpPr>
      <p:sp>
        <p:nvSpPr>
          <p:cNvPr id="2" name="AutoShape 2"/>
          <p:cNvSpPr/>
          <p:nvPr/>
        </p:nvSpPr>
        <p:spPr>
          <a:xfrm>
            <a:off x="2971011" y="433581"/>
            <a:ext cx="12166442" cy="1804974"/>
          </a:xfrm>
          <a:prstGeom prst="rect">
            <a:avLst/>
          </a:prstGeom>
          <a:solidFill>
            <a:srgbClr val="BBCDC5"/>
          </a:solidFill>
        </p:spPr>
        <p:txBody>
          <a:bodyPr/>
          <a:lstStyle/>
          <a:p>
            <a:endParaRPr lang="en-US"/>
          </a:p>
        </p:txBody>
      </p:sp>
      <p:grpSp>
        <p:nvGrpSpPr>
          <p:cNvPr id="3" name="Group 3"/>
          <p:cNvGrpSpPr/>
          <p:nvPr/>
        </p:nvGrpSpPr>
        <p:grpSpPr>
          <a:xfrm>
            <a:off x="-370192" y="2499751"/>
            <a:ext cx="10819819" cy="1011482"/>
            <a:chOff x="0" y="0"/>
            <a:chExt cx="14426426" cy="1348643"/>
          </a:xfrm>
        </p:grpSpPr>
        <p:sp>
          <p:nvSpPr>
            <p:cNvPr id="4" name="AutoShape 4"/>
            <p:cNvSpPr/>
            <p:nvPr/>
          </p:nvSpPr>
          <p:spPr>
            <a:xfrm>
              <a:off x="927070" y="0"/>
              <a:ext cx="12170993" cy="1348643"/>
            </a:xfrm>
            <a:prstGeom prst="rect">
              <a:avLst/>
            </a:prstGeom>
            <a:solidFill>
              <a:srgbClr val="7BA0BB"/>
            </a:solidFill>
          </p:spPr>
          <p:txBody>
            <a:bodyPr/>
            <a:lstStyle/>
            <a:p>
              <a:endParaRPr lang="en-US"/>
            </a:p>
          </p:txBody>
        </p:sp>
        <p:sp>
          <p:nvSpPr>
            <p:cNvPr id="5" name="TextBox 5"/>
            <p:cNvSpPr txBox="1"/>
            <p:nvPr/>
          </p:nvSpPr>
          <p:spPr>
            <a:xfrm>
              <a:off x="0" y="179021"/>
              <a:ext cx="14426426" cy="99060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Giao diện đăng nhập/đăng ký</a:t>
              </a:r>
            </a:p>
          </p:txBody>
        </p:sp>
      </p:grpSp>
      <p:sp>
        <p:nvSpPr>
          <p:cNvPr id="6" name="Freeform 6"/>
          <p:cNvSpPr/>
          <p:nvPr/>
        </p:nvSpPr>
        <p:spPr>
          <a:xfrm>
            <a:off x="575276" y="4139883"/>
            <a:ext cx="8478956" cy="3953313"/>
          </a:xfrm>
          <a:custGeom>
            <a:avLst/>
            <a:gdLst/>
            <a:ahLst/>
            <a:cxnLst/>
            <a:rect l="l" t="t" r="r" b="b"/>
            <a:pathLst>
              <a:path w="8478956" h="3953313">
                <a:moveTo>
                  <a:pt x="0" y="0"/>
                </a:moveTo>
                <a:lnTo>
                  <a:pt x="8478956" y="0"/>
                </a:lnTo>
                <a:lnTo>
                  <a:pt x="8478956" y="3953314"/>
                </a:lnTo>
                <a:lnTo>
                  <a:pt x="0" y="3953314"/>
                </a:lnTo>
                <a:lnTo>
                  <a:pt x="0" y="0"/>
                </a:lnTo>
                <a:close/>
              </a:path>
            </a:pathLst>
          </a:custGeom>
          <a:blipFill>
            <a:blip r:embed="rId2"/>
            <a:stretch>
              <a:fillRect/>
            </a:stretch>
          </a:blipFill>
        </p:spPr>
        <p:txBody>
          <a:bodyPr/>
          <a:lstStyle/>
          <a:p>
            <a:endParaRPr lang="en-US"/>
          </a:p>
        </p:txBody>
      </p:sp>
      <p:sp>
        <p:nvSpPr>
          <p:cNvPr id="7" name="Freeform 7"/>
          <p:cNvSpPr/>
          <p:nvPr/>
        </p:nvSpPr>
        <p:spPr>
          <a:xfrm>
            <a:off x="9399934" y="5699368"/>
            <a:ext cx="8592251" cy="4006137"/>
          </a:xfrm>
          <a:custGeom>
            <a:avLst/>
            <a:gdLst/>
            <a:ahLst/>
            <a:cxnLst/>
            <a:rect l="l" t="t" r="r" b="b"/>
            <a:pathLst>
              <a:path w="8592251" h="4006137">
                <a:moveTo>
                  <a:pt x="0" y="0"/>
                </a:moveTo>
                <a:lnTo>
                  <a:pt x="8592251" y="0"/>
                </a:lnTo>
                <a:lnTo>
                  <a:pt x="8592251" y="4006138"/>
                </a:lnTo>
                <a:lnTo>
                  <a:pt x="0" y="4006138"/>
                </a:lnTo>
                <a:lnTo>
                  <a:pt x="0" y="0"/>
                </a:lnTo>
                <a:close/>
              </a:path>
            </a:pathLst>
          </a:custGeom>
          <a:blipFill>
            <a:blip r:embed="rId3"/>
            <a:stretch>
              <a:fillRect/>
            </a:stretch>
          </a:blipFill>
        </p:spPr>
        <p:txBody>
          <a:bodyPr/>
          <a:lstStyle/>
          <a:p>
            <a:endParaRPr lang="en-US"/>
          </a:p>
        </p:txBody>
      </p:sp>
      <p:sp>
        <p:nvSpPr>
          <p:cNvPr id="8" name="TextBox 8"/>
          <p:cNvSpPr txBox="1"/>
          <p:nvPr/>
        </p:nvSpPr>
        <p:spPr>
          <a:xfrm>
            <a:off x="3060779" y="793143"/>
            <a:ext cx="12166442" cy="1076325"/>
          </a:xfrm>
          <a:prstGeom prst="rect">
            <a:avLst/>
          </a:prstGeom>
        </p:spPr>
        <p:txBody>
          <a:bodyPr lIns="0" tIns="0" rIns="0" bIns="0" rtlCol="0" anchor="t">
            <a:spAutoFit/>
          </a:bodyPr>
          <a:lstStyle/>
          <a:p>
            <a:pPr algn="ctr">
              <a:lnSpc>
                <a:spcPts val="8408"/>
              </a:lnSpc>
              <a:spcBef>
                <a:spcPct val="0"/>
              </a:spcBef>
            </a:pPr>
            <a:r>
              <a:rPr lang="en-US" sz="7006" spc="-140">
                <a:solidFill>
                  <a:srgbClr val="FFFFFF"/>
                </a:solidFill>
                <a:latin typeface="Tenor Sans"/>
                <a:ea typeface="Tenor Sans"/>
                <a:cs typeface="Tenor Sans"/>
                <a:sym typeface="Tenor Sans"/>
              </a:rPr>
              <a:t>Kết quả nghiên cứu</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F9F5"/>
        </a:solidFill>
        <a:effectLst/>
      </p:bgPr>
    </p:bg>
    <p:spTree>
      <p:nvGrpSpPr>
        <p:cNvPr id="1" name=""/>
        <p:cNvGrpSpPr/>
        <p:nvPr/>
      </p:nvGrpSpPr>
      <p:grpSpPr>
        <a:xfrm>
          <a:off x="0" y="0"/>
          <a:ext cx="0" cy="0"/>
          <a:chOff x="0" y="0"/>
          <a:chExt cx="0" cy="0"/>
        </a:xfrm>
      </p:grpSpPr>
      <p:sp>
        <p:nvSpPr>
          <p:cNvPr id="2" name="AutoShape 2"/>
          <p:cNvSpPr/>
          <p:nvPr/>
        </p:nvSpPr>
        <p:spPr>
          <a:xfrm>
            <a:off x="2971011" y="433581"/>
            <a:ext cx="12166442" cy="1804974"/>
          </a:xfrm>
          <a:prstGeom prst="rect">
            <a:avLst/>
          </a:prstGeom>
          <a:solidFill>
            <a:srgbClr val="BBCDC5"/>
          </a:solidFill>
        </p:spPr>
        <p:txBody>
          <a:bodyPr/>
          <a:lstStyle/>
          <a:p>
            <a:endParaRPr lang="en-US"/>
          </a:p>
        </p:txBody>
      </p:sp>
      <p:grpSp>
        <p:nvGrpSpPr>
          <p:cNvPr id="3" name="Group 3"/>
          <p:cNvGrpSpPr/>
          <p:nvPr/>
        </p:nvGrpSpPr>
        <p:grpSpPr>
          <a:xfrm>
            <a:off x="-171819" y="2498935"/>
            <a:ext cx="4415204" cy="1011482"/>
            <a:chOff x="0" y="0"/>
            <a:chExt cx="5886938" cy="1348643"/>
          </a:xfrm>
        </p:grpSpPr>
        <p:sp>
          <p:nvSpPr>
            <p:cNvPr id="4" name="AutoShape 4"/>
            <p:cNvSpPr/>
            <p:nvPr/>
          </p:nvSpPr>
          <p:spPr>
            <a:xfrm>
              <a:off x="378306" y="0"/>
              <a:ext cx="4966572" cy="1348643"/>
            </a:xfrm>
            <a:prstGeom prst="rect">
              <a:avLst/>
            </a:prstGeom>
            <a:solidFill>
              <a:srgbClr val="7BA0BB"/>
            </a:solidFill>
          </p:spPr>
          <p:txBody>
            <a:bodyPr/>
            <a:lstStyle/>
            <a:p>
              <a:endParaRPr lang="en-US"/>
            </a:p>
          </p:txBody>
        </p:sp>
        <p:sp>
          <p:nvSpPr>
            <p:cNvPr id="5" name="TextBox 5"/>
            <p:cNvSpPr txBox="1"/>
            <p:nvPr/>
          </p:nvSpPr>
          <p:spPr>
            <a:xfrm>
              <a:off x="0" y="179021"/>
              <a:ext cx="5886938" cy="99060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Kết luận</a:t>
              </a:r>
            </a:p>
          </p:txBody>
        </p:sp>
      </p:grpSp>
      <p:sp>
        <p:nvSpPr>
          <p:cNvPr id="6" name="TextBox 6"/>
          <p:cNvSpPr txBox="1"/>
          <p:nvPr/>
        </p:nvSpPr>
        <p:spPr>
          <a:xfrm>
            <a:off x="3060779" y="793143"/>
            <a:ext cx="12166442" cy="1076325"/>
          </a:xfrm>
          <a:prstGeom prst="rect">
            <a:avLst/>
          </a:prstGeom>
        </p:spPr>
        <p:txBody>
          <a:bodyPr lIns="0" tIns="0" rIns="0" bIns="0" rtlCol="0" anchor="t">
            <a:spAutoFit/>
          </a:bodyPr>
          <a:lstStyle/>
          <a:p>
            <a:pPr algn="ctr">
              <a:lnSpc>
                <a:spcPts val="8408"/>
              </a:lnSpc>
              <a:spcBef>
                <a:spcPct val="0"/>
              </a:spcBef>
            </a:pPr>
            <a:r>
              <a:rPr lang="en-US" sz="7006" spc="-140">
                <a:solidFill>
                  <a:srgbClr val="FFFFFF"/>
                </a:solidFill>
                <a:latin typeface="Tenor Sans"/>
                <a:ea typeface="Tenor Sans"/>
                <a:cs typeface="Tenor Sans"/>
                <a:sym typeface="Tenor Sans"/>
              </a:rPr>
              <a:t>Kết luận và hướng phát triển </a:t>
            </a:r>
          </a:p>
        </p:txBody>
      </p:sp>
      <p:sp>
        <p:nvSpPr>
          <p:cNvPr id="7" name="TextBox 7"/>
          <p:cNvSpPr txBox="1"/>
          <p:nvPr/>
        </p:nvSpPr>
        <p:spPr>
          <a:xfrm>
            <a:off x="198373" y="3716869"/>
            <a:ext cx="16820812" cy="2843737"/>
          </a:xfrm>
          <a:prstGeom prst="rect">
            <a:avLst/>
          </a:prstGeom>
        </p:spPr>
        <p:txBody>
          <a:bodyPr lIns="0" tIns="0" rIns="0" bIns="0" rtlCol="0" anchor="t">
            <a:spAutoFit/>
          </a:bodyPr>
          <a:lstStyle/>
          <a:p>
            <a:pPr algn="l">
              <a:lnSpc>
                <a:spcPts val="5586"/>
              </a:lnSpc>
            </a:pPr>
            <a:r>
              <a:rPr lang="en-US" sz="4655" spc="-93">
                <a:solidFill>
                  <a:srgbClr val="000000"/>
                </a:solidFill>
                <a:latin typeface="Tenor Sans"/>
                <a:ea typeface="Tenor Sans"/>
                <a:cs typeface="Tenor Sans"/>
                <a:sym typeface="Tenor Sans"/>
              </a:rPr>
              <a:t>Hệ thống khởi tạo thiệp cưới online đã được xây dựng thành công, tích hợp đầy đủ các chức năng như chỉnh sửa, lưu, tải thiệp cưới dưới dạng PDF, và quản lý thiệp cưới.</a:t>
            </a:r>
          </a:p>
          <a:p>
            <a:pPr algn="l">
              <a:lnSpc>
                <a:spcPts val="5586"/>
              </a:lnSpc>
              <a:spcBef>
                <a:spcPct val="0"/>
              </a:spcBef>
            </a:pPr>
            <a:endParaRPr lang="en-US" sz="4655" spc="-93">
              <a:solidFill>
                <a:srgbClr val="000000"/>
              </a:solidFill>
              <a:latin typeface="Tenor Sans"/>
              <a:ea typeface="Tenor Sans"/>
              <a:cs typeface="Tenor Sans"/>
              <a:sym typeface="Tenor Sans"/>
            </a:endParaRPr>
          </a:p>
        </p:txBody>
      </p:sp>
      <p:grpSp>
        <p:nvGrpSpPr>
          <p:cNvPr id="8" name="Group 8"/>
          <p:cNvGrpSpPr/>
          <p:nvPr/>
        </p:nvGrpSpPr>
        <p:grpSpPr>
          <a:xfrm>
            <a:off x="-351230" y="6309851"/>
            <a:ext cx="6824019" cy="1011482"/>
            <a:chOff x="0" y="0"/>
            <a:chExt cx="9098692" cy="1348643"/>
          </a:xfrm>
        </p:grpSpPr>
        <p:sp>
          <p:nvSpPr>
            <p:cNvPr id="9" name="AutoShape 9"/>
            <p:cNvSpPr/>
            <p:nvPr/>
          </p:nvSpPr>
          <p:spPr>
            <a:xfrm>
              <a:off x="584699" y="0"/>
              <a:ext cx="7676200" cy="1348643"/>
            </a:xfrm>
            <a:prstGeom prst="rect">
              <a:avLst/>
            </a:prstGeom>
            <a:solidFill>
              <a:srgbClr val="7BA0BB"/>
            </a:solidFill>
          </p:spPr>
          <p:txBody>
            <a:bodyPr/>
            <a:lstStyle/>
            <a:p>
              <a:endParaRPr lang="en-US"/>
            </a:p>
          </p:txBody>
        </p:sp>
        <p:sp>
          <p:nvSpPr>
            <p:cNvPr id="10" name="TextBox 10"/>
            <p:cNvSpPr txBox="1"/>
            <p:nvPr/>
          </p:nvSpPr>
          <p:spPr>
            <a:xfrm>
              <a:off x="0" y="179021"/>
              <a:ext cx="9098692" cy="99060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Hướng phát triển</a:t>
              </a:r>
            </a:p>
          </p:txBody>
        </p:sp>
      </p:grpSp>
      <p:sp>
        <p:nvSpPr>
          <p:cNvPr id="11" name="TextBox 11"/>
          <p:cNvSpPr txBox="1"/>
          <p:nvPr/>
        </p:nvSpPr>
        <p:spPr>
          <a:xfrm>
            <a:off x="198373" y="7466637"/>
            <a:ext cx="17645035" cy="2820363"/>
          </a:xfrm>
          <a:prstGeom prst="rect">
            <a:avLst/>
          </a:prstGeom>
        </p:spPr>
        <p:txBody>
          <a:bodyPr lIns="0" tIns="0" rIns="0" bIns="0" rtlCol="0" anchor="t">
            <a:spAutoFit/>
          </a:bodyPr>
          <a:lstStyle/>
          <a:p>
            <a:pPr algn="l">
              <a:lnSpc>
                <a:spcPts val="4470"/>
              </a:lnSpc>
              <a:spcBef>
                <a:spcPct val="0"/>
              </a:spcBef>
            </a:pPr>
            <a:r>
              <a:rPr lang="en-US" sz="3725" spc="-74">
                <a:solidFill>
                  <a:srgbClr val="000000"/>
                </a:solidFill>
                <a:latin typeface="Tenor Sans"/>
                <a:ea typeface="Tenor Sans"/>
                <a:cs typeface="Tenor Sans"/>
                <a:sym typeface="Tenor Sans"/>
              </a:rPr>
              <a:t>-Phát triển thêm chức năng chia sẻ thiệp cưới qua các mạng xã hội như Facebook, Instagram, hoặc gửi trực tiếp qua email để tăng tính tiện lợi cho người dùng.</a:t>
            </a:r>
          </a:p>
          <a:p>
            <a:pPr algn="l">
              <a:lnSpc>
                <a:spcPts val="4470"/>
              </a:lnSpc>
              <a:spcBef>
                <a:spcPct val="0"/>
              </a:spcBef>
            </a:pPr>
            <a:r>
              <a:rPr lang="en-US" sz="3725" spc="-74">
                <a:solidFill>
                  <a:srgbClr val="000000"/>
                </a:solidFill>
                <a:latin typeface="Tenor Sans"/>
                <a:ea typeface="Tenor Sans"/>
                <a:cs typeface="Tenor Sans"/>
                <a:sym typeface="Tenor Sans"/>
              </a:rPr>
              <a:t>- Tăng cường các biện pháp bảo mật dữ liệu để bảo vệ thông tin người dùng, đặc biệt là trong các giao dịch trực tuyến.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8518" b="-68518"/>
            </a:stretch>
          </a:blipFill>
        </p:spPr>
        <p:txBody>
          <a:bodyPr/>
          <a:lstStyle/>
          <a:p>
            <a:endParaRPr lang="en-US"/>
          </a:p>
        </p:txBody>
      </p:sp>
      <p:sp>
        <p:nvSpPr>
          <p:cNvPr id="3" name="Freeform 3"/>
          <p:cNvSpPr/>
          <p:nvPr/>
        </p:nvSpPr>
        <p:spPr>
          <a:xfrm>
            <a:off x="1312090" y="795006"/>
            <a:ext cx="16230600" cy="6684978"/>
          </a:xfrm>
          <a:custGeom>
            <a:avLst/>
            <a:gdLst/>
            <a:ahLst/>
            <a:cxnLst/>
            <a:rect l="l" t="t" r="r" b="b"/>
            <a:pathLst>
              <a:path w="16230600" h="6684978">
                <a:moveTo>
                  <a:pt x="0" y="0"/>
                </a:moveTo>
                <a:lnTo>
                  <a:pt x="16230600" y="0"/>
                </a:lnTo>
                <a:lnTo>
                  <a:pt x="16230600" y="6684978"/>
                </a:lnTo>
                <a:lnTo>
                  <a:pt x="0" y="6684978"/>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9F5"/>
        </a:solidFill>
        <a:effectLst/>
      </p:bgPr>
    </p:bg>
    <p:spTree>
      <p:nvGrpSpPr>
        <p:cNvPr id="1" name=""/>
        <p:cNvGrpSpPr/>
        <p:nvPr/>
      </p:nvGrpSpPr>
      <p:grpSpPr>
        <a:xfrm>
          <a:off x="0" y="0"/>
          <a:ext cx="0" cy="0"/>
          <a:chOff x="0" y="0"/>
          <a:chExt cx="0" cy="0"/>
        </a:xfrm>
      </p:grpSpPr>
      <p:sp>
        <p:nvSpPr>
          <p:cNvPr id="2" name="TextBox 2"/>
          <p:cNvSpPr txBox="1"/>
          <p:nvPr/>
        </p:nvSpPr>
        <p:spPr>
          <a:xfrm>
            <a:off x="8583107" y="1362865"/>
            <a:ext cx="3949412" cy="962025"/>
          </a:xfrm>
          <a:prstGeom prst="rect">
            <a:avLst/>
          </a:prstGeom>
        </p:spPr>
        <p:txBody>
          <a:bodyPr lIns="0" tIns="0" rIns="0" bIns="0" rtlCol="0" anchor="t">
            <a:spAutoFit/>
          </a:bodyPr>
          <a:lstStyle/>
          <a:p>
            <a:pPr algn="ctr">
              <a:lnSpc>
                <a:spcPts val="7568"/>
              </a:lnSpc>
              <a:spcBef>
                <a:spcPct val="0"/>
              </a:spcBef>
            </a:pPr>
            <a:r>
              <a:rPr lang="en-US" sz="6306" spc="-126">
                <a:solidFill>
                  <a:srgbClr val="000000"/>
                </a:solidFill>
                <a:latin typeface="Tenor Sans"/>
                <a:ea typeface="Tenor Sans"/>
                <a:cs typeface="Tenor Sans"/>
                <a:sym typeface="Tenor Sans"/>
              </a:rPr>
              <a:t>Tổng quan</a:t>
            </a:r>
          </a:p>
        </p:txBody>
      </p:sp>
      <p:sp>
        <p:nvSpPr>
          <p:cNvPr id="3" name="TextBox 3"/>
          <p:cNvSpPr txBox="1"/>
          <p:nvPr/>
        </p:nvSpPr>
        <p:spPr>
          <a:xfrm>
            <a:off x="8583107" y="3134515"/>
            <a:ext cx="7761035" cy="962025"/>
          </a:xfrm>
          <a:prstGeom prst="rect">
            <a:avLst/>
          </a:prstGeom>
        </p:spPr>
        <p:txBody>
          <a:bodyPr lIns="0" tIns="0" rIns="0" bIns="0" rtlCol="0" anchor="t">
            <a:spAutoFit/>
          </a:bodyPr>
          <a:lstStyle/>
          <a:p>
            <a:pPr algn="ctr">
              <a:lnSpc>
                <a:spcPts val="7568"/>
              </a:lnSpc>
              <a:spcBef>
                <a:spcPct val="0"/>
              </a:spcBef>
            </a:pPr>
            <a:r>
              <a:rPr lang="en-US" sz="6306" spc="-126">
                <a:solidFill>
                  <a:srgbClr val="000000"/>
                </a:solidFill>
                <a:latin typeface="Tenor Sans"/>
                <a:ea typeface="Tenor Sans"/>
                <a:cs typeface="Tenor Sans"/>
                <a:sym typeface="Tenor Sans"/>
              </a:rPr>
              <a:t>Nghiên cứu lý thuyết</a:t>
            </a:r>
          </a:p>
        </p:txBody>
      </p:sp>
      <p:sp>
        <p:nvSpPr>
          <p:cNvPr id="4" name="TextBox 4"/>
          <p:cNvSpPr txBox="1"/>
          <p:nvPr/>
        </p:nvSpPr>
        <p:spPr>
          <a:xfrm>
            <a:off x="8515372" y="5058843"/>
            <a:ext cx="9704893" cy="962025"/>
          </a:xfrm>
          <a:prstGeom prst="rect">
            <a:avLst/>
          </a:prstGeom>
        </p:spPr>
        <p:txBody>
          <a:bodyPr lIns="0" tIns="0" rIns="0" bIns="0" rtlCol="0" anchor="t">
            <a:spAutoFit/>
          </a:bodyPr>
          <a:lstStyle/>
          <a:p>
            <a:pPr algn="ctr">
              <a:lnSpc>
                <a:spcPts val="7568"/>
              </a:lnSpc>
              <a:spcBef>
                <a:spcPct val="0"/>
              </a:spcBef>
            </a:pPr>
            <a:r>
              <a:rPr lang="en-US" sz="6306" spc="-126">
                <a:solidFill>
                  <a:srgbClr val="000000"/>
                </a:solidFill>
                <a:latin typeface="Tenor Sans"/>
                <a:ea typeface="Tenor Sans"/>
                <a:cs typeface="Tenor Sans"/>
                <a:sym typeface="Tenor Sans"/>
              </a:rPr>
              <a:t>Hiện thực hóa nghiên cứu</a:t>
            </a:r>
          </a:p>
        </p:txBody>
      </p:sp>
      <p:sp>
        <p:nvSpPr>
          <p:cNvPr id="5" name="AutoShape 5"/>
          <p:cNvSpPr/>
          <p:nvPr/>
        </p:nvSpPr>
        <p:spPr>
          <a:xfrm>
            <a:off x="498213" y="3620290"/>
            <a:ext cx="7462166" cy="4525519"/>
          </a:xfrm>
          <a:prstGeom prst="rect">
            <a:avLst/>
          </a:prstGeom>
          <a:solidFill>
            <a:srgbClr val="BBCDC5"/>
          </a:solidFill>
        </p:spPr>
        <p:txBody>
          <a:bodyPr/>
          <a:lstStyle/>
          <a:p>
            <a:endParaRPr lang="en-US"/>
          </a:p>
        </p:txBody>
      </p:sp>
      <p:sp>
        <p:nvSpPr>
          <p:cNvPr id="6" name="TextBox 6"/>
          <p:cNvSpPr txBox="1"/>
          <p:nvPr/>
        </p:nvSpPr>
        <p:spPr>
          <a:xfrm>
            <a:off x="1028700" y="3934893"/>
            <a:ext cx="5876518" cy="3381375"/>
          </a:xfrm>
          <a:prstGeom prst="rect">
            <a:avLst/>
          </a:prstGeom>
        </p:spPr>
        <p:txBody>
          <a:bodyPr lIns="0" tIns="0" rIns="0" bIns="0" rtlCol="0" anchor="t">
            <a:spAutoFit/>
          </a:bodyPr>
          <a:lstStyle/>
          <a:p>
            <a:pPr algn="l">
              <a:lnSpc>
                <a:spcPts val="13297"/>
              </a:lnSpc>
            </a:pPr>
            <a:r>
              <a:rPr lang="en-US" sz="11081" spc="-221">
                <a:solidFill>
                  <a:srgbClr val="FDF9F5"/>
                </a:solidFill>
                <a:latin typeface="Tenor Sans"/>
                <a:ea typeface="Tenor Sans"/>
                <a:cs typeface="Tenor Sans"/>
                <a:sym typeface="Tenor Sans"/>
              </a:rPr>
              <a:t>NỘI DUNG</a:t>
            </a:r>
          </a:p>
        </p:txBody>
      </p:sp>
      <p:sp>
        <p:nvSpPr>
          <p:cNvPr id="7" name="TextBox 7"/>
          <p:cNvSpPr txBox="1"/>
          <p:nvPr/>
        </p:nvSpPr>
        <p:spPr>
          <a:xfrm>
            <a:off x="8583107" y="6830493"/>
            <a:ext cx="7298964" cy="962025"/>
          </a:xfrm>
          <a:prstGeom prst="rect">
            <a:avLst/>
          </a:prstGeom>
        </p:spPr>
        <p:txBody>
          <a:bodyPr lIns="0" tIns="0" rIns="0" bIns="0" rtlCol="0" anchor="t">
            <a:spAutoFit/>
          </a:bodyPr>
          <a:lstStyle/>
          <a:p>
            <a:pPr algn="ctr">
              <a:lnSpc>
                <a:spcPts val="7568"/>
              </a:lnSpc>
              <a:spcBef>
                <a:spcPct val="0"/>
              </a:spcBef>
            </a:pPr>
            <a:r>
              <a:rPr lang="en-US" sz="6306" spc="-126">
                <a:solidFill>
                  <a:srgbClr val="000000"/>
                </a:solidFill>
                <a:latin typeface="Tenor Sans"/>
                <a:ea typeface="Tenor Sans"/>
                <a:cs typeface="Tenor Sans"/>
                <a:sym typeface="Tenor Sans"/>
              </a:rPr>
              <a:t>Kết quả nghiên cứu</a:t>
            </a:r>
          </a:p>
        </p:txBody>
      </p:sp>
      <p:sp>
        <p:nvSpPr>
          <p:cNvPr id="8" name="TextBox 8"/>
          <p:cNvSpPr txBox="1"/>
          <p:nvPr/>
        </p:nvSpPr>
        <p:spPr>
          <a:xfrm>
            <a:off x="8515372" y="8604598"/>
            <a:ext cx="9772628" cy="886593"/>
          </a:xfrm>
          <a:prstGeom prst="rect">
            <a:avLst/>
          </a:prstGeom>
        </p:spPr>
        <p:txBody>
          <a:bodyPr lIns="0" tIns="0" rIns="0" bIns="0" rtlCol="0" anchor="t">
            <a:spAutoFit/>
          </a:bodyPr>
          <a:lstStyle/>
          <a:p>
            <a:pPr algn="ctr">
              <a:lnSpc>
                <a:spcPts val="6968"/>
              </a:lnSpc>
              <a:spcBef>
                <a:spcPct val="0"/>
              </a:spcBef>
            </a:pPr>
            <a:r>
              <a:rPr lang="en-US" sz="5807" spc="-116">
                <a:solidFill>
                  <a:srgbClr val="000000"/>
                </a:solidFill>
                <a:latin typeface="Tenor Sans"/>
                <a:ea typeface="Tenor Sans"/>
                <a:cs typeface="Tenor Sans"/>
                <a:sym typeface="Tenor Sans"/>
              </a:rPr>
              <a:t>Kết luận và hướng phát triển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9F5"/>
        </a:solidFill>
        <a:effectLst/>
      </p:bgPr>
    </p:bg>
    <p:spTree>
      <p:nvGrpSpPr>
        <p:cNvPr id="1" name=""/>
        <p:cNvGrpSpPr/>
        <p:nvPr/>
      </p:nvGrpSpPr>
      <p:grpSpPr>
        <a:xfrm>
          <a:off x="0" y="0"/>
          <a:ext cx="0" cy="0"/>
          <a:chOff x="0" y="0"/>
          <a:chExt cx="0" cy="0"/>
        </a:xfrm>
      </p:grpSpPr>
      <p:sp>
        <p:nvSpPr>
          <p:cNvPr id="2" name="AutoShape 2"/>
          <p:cNvSpPr/>
          <p:nvPr/>
        </p:nvSpPr>
        <p:spPr>
          <a:xfrm>
            <a:off x="3060779" y="433581"/>
            <a:ext cx="12166442" cy="1804974"/>
          </a:xfrm>
          <a:prstGeom prst="rect">
            <a:avLst/>
          </a:prstGeom>
          <a:solidFill>
            <a:srgbClr val="BBCDC5"/>
          </a:solidFill>
        </p:spPr>
        <p:txBody>
          <a:bodyPr/>
          <a:lstStyle/>
          <a:p>
            <a:endParaRPr lang="en-US"/>
          </a:p>
        </p:txBody>
      </p:sp>
      <p:sp>
        <p:nvSpPr>
          <p:cNvPr id="3" name="TextBox 3"/>
          <p:cNvSpPr txBox="1"/>
          <p:nvPr/>
        </p:nvSpPr>
        <p:spPr>
          <a:xfrm>
            <a:off x="3060779" y="793143"/>
            <a:ext cx="12166442" cy="1076325"/>
          </a:xfrm>
          <a:prstGeom prst="rect">
            <a:avLst/>
          </a:prstGeom>
        </p:spPr>
        <p:txBody>
          <a:bodyPr lIns="0" tIns="0" rIns="0" bIns="0" rtlCol="0" anchor="t">
            <a:spAutoFit/>
          </a:bodyPr>
          <a:lstStyle/>
          <a:p>
            <a:pPr algn="ctr">
              <a:lnSpc>
                <a:spcPts val="8408"/>
              </a:lnSpc>
              <a:spcBef>
                <a:spcPct val="0"/>
              </a:spcBef>
            </a:pPr>
            <a:r>
              <a:rPr lang="en-US" sz="7006" spc="-140">
                <a:solidFill>
                  <a:srgbClr val="FFFFFF"/>
                </a:solidFill>
                <a:latin typeface="Tenor Sans"/>
                <a:ea typeface="Tenor Sans"/>
                <a:cs typeface="Tenor Sans"/>
                <a:sym typeface="Tenor Sans"/>
              </a:rPr>
              <a:t>TỔNG QUAN</a:t>
            </a:r>
          </a:p>
        </p:txBody>
      </p:sp>
      <p:sp>
        <p:nvSpPr>
          <p:cNvPr id="4" name="AutoShape 4"/>
          <p:cNvSpPr/>
          <p:nvPr/>
        </p:nvSpPr>
        <p:spPr>
          <a:xfrm>
            <a:off x="661629" y="2796423"/>
            <a:ext cx="5195046" cy="1011482"/>
          </a:xfrm>
          <a:prstGeom prst="rect">
            <a:avLst/>
          </a:prstGeom>
          <a:solidFill>
            <a:srgbClr val="7BA0BB"/>
          </a:solidFill>
        </p:spPr>
        <p:txBody>
          <a:bodyPr/>
          <a:lstStyle/>
          <a:p>
            <a:endParaRPr lang="en-US"/>
          </a:p>
        </p:txBody>
      </p:sp>
      <p:sp>
        <p:nvSpPr>
          <p:cNvPr id="5" name="TextBox 5"/>
          <p:cNvSpPr txBox="1"/>
          <p:nvPr/>
        </p:nvSpPr>
        <p:spPr>
          <a:xfrm>
            <a:off x="407617" y="2893506"/>
            <a:ext cx="5648470" cy="74295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Lý do chọn đề tài</a:t>
            </a:r>
          </a:p>
        </p:txBody>
      </p:sp>
      <p:sp>
        <p:nvSpPr>
          <p:cNvPr id="6" name="TextBox 6"/>
          <p:cNvSpPr txBox="1"/>
          <p:nvPr/>
        </p:nvSpPr>
        <p:spPr>
          <a:xfrm>
            <a:off x="614321" y="4040046"/>
            <a:ext cx="16644979" cy="2860398"/>
          </a:xfrm>
          <a:prstGeom prst="rect">
            <a:avLst/>
          </a:prstGeom>
        </p:spPr>
        <p:txBody>
          <a:bodyPr lIns="0" tIns="0" rIns="0" bIns="0" rtlCol="0" anchor="t">
            <a:spAutoFit/>
          </a:bodyPr>
          <a:lstStyle/>
          <a:p>
            <a:pPr algn="l">
              <a:lnSpc>
                <a:spcPts val="4457"/>
              </a:lnSpc>
              <a:spcBef>
                <a:spcPct val="0"/>
              </a:spcBef>
            </a:pPr>
            <a:r>
              <a:rPr lang="en-US" sz="3714" spc="-74" dirty="0" err="1">
                <a:solidFill>
                  <a:srgbClr val="000000"/>
                </a:solidFill>
                <a:latin typeface="Tenor Sans"/>
                <a:ea typeface="Tenor Sans"/>
                <a:cs typeface="Tenor Sans"/>
                <a:sym typeface="Tenor Sans"/>
              </a:rPr>
              <a:t>Với</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sự</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phát</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triển</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của</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công</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nghệ</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nhu</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cầu</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cá</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nhân</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hóa</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sản</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phẩm</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như</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thiệp</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cưới</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ngày</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càng</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tăng</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Tuy</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nhiên</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các</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dịch</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vụ</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thiết</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kế</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truyền</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thống</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đòi</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hỏi</a:t>
            </a:r>
            <a:r>
              <a:rPr lang="en-US" sz="3714" spc="-74" dirty="0">
                <a:solidFill>
                  <a:srgbClr val="000000"/>
                </a:solidFill>
                <a:latin typeface="Tenor Sans"/>
                <a:ea typeface="Tenor Sans"/>
                <a:cs typeface="Tenor Sans"/>
                <a:sym typeface="Tenor Sans"/>
              </a:rPr>
              <a:t> chi </a:t>
            </a:r>
            <a:r>
              <a:rPr lang="en-US" sz="3714" spc="-74" dirty="0" err="1">
                <a:solidFill>
                  <a:srgbClr val="000000"/>
                </a:solidFill>
                <a:latin typeface="Tenor Sans"/>
                <a:ea typeface="Tenor Sans"/>
                <a:cs typeface="Tenor Sans"/>
                <a:sym typeface="Tenor Sans"/>
              </a:rPr>
              <a:t>phí</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và</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thời</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gian</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lớn</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khiến</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việc</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tùy</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chỉnh</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trở</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nên</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khó</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khăn</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Hệ</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thống</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khởi</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tạo</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thiệp</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cưới</a:t>
            </a:r>
            <a:r>
              <a:rPr lang="en-US" sz="3714" spc="-74" dirty="0">
                <a:solidFill>
                  <a:srgbClr val="000000"/>
                </a:solidFill>
                <a:latin typeface="Tenor Sans"/>
                <a:ea typeface="Tenor Sans"/>
                <a:cs typeface="Tenor Sans"/>
                <a:sym typeface="Tenor Sans"/>
              </a:rPr>
              <a:t> online </a:t>
            </a:r>
            <a:r>
              <a:rPr lang="en-US" sz="3714" spc="-74" dirty="0" err="1">
                <a:solidFill>
                  <a:srgbClr val="000000"/>
                </a:solidFill>
                <a:latin typeface="Tenor Sans"/>
                <a:ea typeface="Tenor Sans"/>
                <a:cs typeface="Tenor Sans"/>
                <a:sym typeface="Tenor Sans"/>
              </a:rPr>
              <a:t>nhằm</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cung</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cấp</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nền</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tảng</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cho</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người</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dùng</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dễ</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dàng</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thiết</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kế</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thiệp</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cưới</a:t>
            </a:r>
            <a:r>
              <a:rPr lang="en-US" sz="3714" spc="-74" dirty="0">
                <a:solidFill>
                  <a:srgbClr val="000000"/>
                </a:solidFill>
                <a:latin typeface="Tenor Sans"/>
                <a:ea typeface="Tenor Sans"/>
                <a:cs typeface="Tenor Sans"/>
                <a:sym typeface="Tenor Sans"/>
              </a:rPr>
              <a:t> </a:t>
            </a:r>
            <a:r>
              <a:rPr lang="en-US" sz="3714" spc="-74" dirty="0" err="1">
                <a:solidFill>
                  <a:srgbClr val="000000"/>
                </a:solidFill>
                <a:latin typeface="Tenor Sans"/>
                <a:ea typeface="Tenor Sans"/>
                <a:cs typeface="Tenor Sans"/>
                <a:sym typeface="Tenor Sans"/>
              </a:rPr>
              <a:t>theo</a:t>
            </a:r>
            <a:r>
              <a:rPr lang="en-US" sz="3714" spc="-74" dirty="0">
                <a:solidFill>
                  <a:srgbClr val="000000"/>
                </a:solidFill>
                <a:latin typeface="Tenor Sans"/>
                <a:ea typeface="Tenor Sans"/>
                <a:cs typeface="Tenor Sans"/>
                <a:sym typeface="Tenor Sans"/>
              </a:rPr>
              <a:t> ý </a:t>
            </a:r>
            <a:r>
              <a:rPr lang="en-US" sz="3714" spc="-74" dirty="0" err="1">
                <a:solidFill>
                  <a:srgbClr val="000000"/>
                </a:solidFill>
                <a:latin typeface="Tenor Sans"/>
                <a:ea typeface="Tenor Sans"/>
                <a:cs typeface="Tenor Sans"/>
                <a:sym typeface="Tenor Sans"/>
              </a:rPr>
              <a:t>muốn</a:t>
            </a:r>
            <a:r>
              <a:rPr lang="en-US" sz="3714" spc="-74" dirty="0">
                <a:solidFill>
                  <a:srgbClr val="000000"/>
                </a:solidFill>
                <a:latin typeface="Tenor Sans"/>
                <a:ea typeface="Tenor Sans"/>
                <a:cs typeface="Tenor Sans"/>
                <a:sym typeface="Tenor Sans"/>
              </a:rPr>
              <a:t>.</a:t>
            </a:r>
          </a:p>
        </p:txBody>
      </p:sp>
      <p:sp>
        <p:nvSpPr>
          <p:cNvPr id="7" name="AutoShape 7"/>
          <p:cNvSpPr/>
          <p:nvPr/>
        </p:nvSpPr>
        <p:spPr>
          <a:xfrm>
            <a:off x="614321" y="7078521"/>
            <a:ext cx="6347575" cy="1011482"/>
          </a:xfrm>
          <a:prstGeom prst="rect">
            <a:avLst/>
          </a:prstGeom>
          <a:solidFill>
            <a:srgbClr val="7BA0BB"/>
          </a:solidFill>
        </p:spPr>
        <p:txBody>
          <a:bodyPr/>
          <a:lstStyle/>
          <a:p>
            <a:endParaRPr lang="en-US"/>
          </a:p>
        </p:txBody>
      </p:sp>
      <p:sp>
        <p:nvSpPr>
          <p:cNvPr id="8" name="TextBox 8"/>
          <p:cNvSpPr txBox="1"/>
          <p:nvPr/>
        </p:nvSpPr>
        <p:spPr>
          <a:xfrm>
            <a:off x="434917" y="7249971"/>
            <a:ext cx="6526979" cy="74295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Mục tiêu nghiên cứu</a:t>
            </a:r>
          </a:p>
        </p:txBody>
      </p:sp>
      <p:sp>
        <p:nvSpPr>
          <p:cNvPr id="9" name="TextBox 9"/>
          <p:cNvSpPr txBox="1"/>
          <p:nvPr/>
        </p:nvSpPr>
        <p:spPr>
          <a:xfrm>
            <a:off x="434917" y="8490053"/>
            <a:ext cx="10607796" cy="561975"/>
          </a:xfrm>
          <a:prstGeom prst="rect">
            <a:avLst/>
          </a:prstGeom>
        </p:spPr>
        <p:txBody>
          <a:bodyPr lIns="0" tIns="0" rIns="0" bIns="0" rtlCol="0" anchor="t">
            <a:spAutoFit/>
          </a:bodyPr>
          <a:lstStyle/>
          <a:p>
            <a:pPr algn="ctr">
              <a:lnSpc>
                <a:spcPts val="4439"/>
              </a:lnSpc>
              <a:spcBef>
                <a:spcPct val="0"/>
              </a:spcBef>
            </a:pPr>
            <a:r>
              <a:rPr lang="en-US" sz="3699" spc="-73">
                <a:solidFill>
                  <a:srgbClr val="000000"/>
                </a:solidFill>
                <a:latin typeface="Tenor Sans"/>
                <a:ea typeface="Tenor Sans"/>
                <a:cs typeface="Tenor Sans"/>
                <a:sym typeface="Tenor Sans"/>
              </a:rPr>
              <a:t>Xây dựng hệ thống khởi tạo thiệp cưới online</a:t>
            </a:r>
          </a:p>
        </p:txBody>
      </p:sp>
      <p:sp>
        <p:nvSpPr>
          <p:cNvPr id="10" name="TextBox 10"/>
          <p:cNvSpPr txBox="1"/>
          <p:nvPr/>
        </p:nvSpPr>
        <p:spPr>
          <a:xfrm>
            <a:off x="217459" y="9280628"/>
            <a:ext cx="17853083" cy="561975"/>
          </a:xfrm>
          <a:prstGeom prst="rect">
            <a:avLst/>
          </a:prstGeom>
        </p:spPr>
        <p:txBody>
          <a:bodyPr lIns="0" tIns="0" rIns="0" bIns="0" rtlCol="0" anchor="t">
            <a:spAutoFit/>
          </a:bodyPr>
          <a:lstStyle/>
          <a:p>
            <a:pPr algn="ctr">
              <a:lnSpc>
                <a:spcPts val="4439"/>
              </a:lnSpc>
              <a:spcBef>
                <a:spcPct val="0"/>
              </a:spcBef>
            </a:pPr>
            <a:r>
              <a:rPr lang="en-US" sz="3699" spc="-73" dirty="0" err="1">
                <a:solidFill>
                  <a:srgbClr val="000000"/>
                </a:solidFill>
                <a:latin typeface="Tenor Sans"/>
                <a:ea typeface="Tenor Sans"/>
                <a:cs typeface="Tenor Sans"/>
                <a:sym typeface="Tenor Sans"/>
              </a:rPr>
              <a:t>Tích</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hợp</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các</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tính</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năng</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chỉnh</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sửa</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văn</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bản</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hình</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ảnh</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định</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dạng</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trên</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thiệp</a:t>
            </a:r>
            <a:r>
              <a:rPr lang="en-US" sz="3699" spc="-73" dirty="0">
                <a:solidFill>
                  <a:srgbClr val="000000"/>
                </a:solidFill>
                <a:latin typeface="Tenor Sans"/>
                <a:ea typeface="Tenor Sans"/>
                <a:cs typeface="Tenor Sans"/>
                <a:sym typeface="Tenor Sans"/>
              </a:rPr>
              <a:t> </a:t>
            </a:r>
            <a:r>
              <a:rPr lang="en-US" sz="3699" spc="-73" dirty="0" err="1">
                <a:solidFill>
                  <a:srgbClr val="000000"/>
                </a:solidFill>
                <a:latin typeface="Tenor Sans"/>
                <a:ea typeface="Tenor Sans"/>
                <a:cs typeface="Tenor Sans"/>
                <a:sym typeface="Tenor Sans"/>
              </a:rPr>
              <a:t>cưới</a:t>
            </a:r>
            <a:endParaRPr lang="en-US" sz="3699" spc="-73" dirty="0">
              <a:solidFill>
                <a:srgbClr val="000000"/>
              </a:solidFill>
              <a:latin typeface="Tenor Sans"/>
              <a:ea typeface="Tenor Sans"/>
              <a:cs typeface="Tenor Sans"/>
              <a:sym typeface="Tenor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9F5"/>
        </a:solidFill>
        <a:effectLst/>
      </p:bgPr>
    </p:bg>
    <p:spTree>
      <p:nvGrpSpPr>
        <p:cNvPr id="1" name=""/>
        <p:cNvGrpSpPr/>
        <p:nvPr/>
      </p:nvGrpSpPr>
      <p:grpSpPr>
        <a:xfrm>
          <a:off x="0" y="0"/>
          <a:ext cx="0" cy="0"/>
          <a:chOff x="0" y="0"/>
          <a:chExt cx="0" cy="0"/>
        </a:xfrm>
      </p:grpSpPr>
      <p:sp>
        <p:nvSpPr>
          <p:cNvPr id="2" name="AutoShape 2"/>
          <p:cNvSpPr/>
          <p:nvPr/>
        </p:nvSpPr>
        <p:spPr>
          <a:xfrm>
            <a:off x="3060779" y="433581"/>
            <a:ext cx="12166442" cy="1804974"/>
          </a:xfrm>
          <a:prstGeom prst="rect">
            <a:avLst/>
          </a:prstGeom>
          <a:solidFill>
            <a:srgbClr val="BBCDC5"/>
          </a:solidFill>
        </p:spPr>
        <p:txBody>
          <a:bodyPr/>
          <a:lstStyle/>
          <a:p>
            <a:endParaRPr lang="en-US"/>
          </a:p>
        </p:txBody>
      </p:sp>
      <p:sp>
        <p:nvSpPr>
          <p:cNvPr id="3" name="AutoShape 3"/>
          <p:cNvSpPr/>
          <p:nvPr/>
        </p:nvSpPr>
        <p:spPr>
          <a:xfrm>
            <a:off x="661629" y="2796423"/>
            <a:ext cx="6867047" cy="1011482"/>
          </a:xfrm>
          <a:prstGeom prst="rect">
            <a:avLst/>
          </a:prstGeom>
          <a:solidFill>
            <a:srgbClr val="7BA0BB"/>
          </a:solidFill>
        </p:spPr>
        <p:txBody>
          <a:bodyPr/>
          <a:lstStyle/>
          <a:p>
            <a:endParaRPr lang="en-US"/>
          </a:p>
        </p:txBody>
      </p:sp>
      <p:sp>
        <p:nvSpPr>
          <p:cNvPr id="4" name="Freeform 4"/>
          <p:cNvSpPr/>
          <p:nvPr/>
        </p:nvSpPr>
        <p:spPr>
          <a:xfrm>
            <a:off x="8888698" y="2785580"/>
            <a:ext cx="8692791" cy="2357920"/>
          </a:xfrm>
          <a:custGeom>
            <a:avLst/>
            <a:gdLst/>
            <a:ahLst/>
            <a:cxnLst/>
            <a:rect l="l" t="t" r="r" b="b"/>
            <a:pathLst>
              <a:path w="8692791" h="2357920">
                <a:moveTo>
                  <a:pt x="0" y="0"/>
                </a:moveTo>
                <a:lnTo>
                  <a:pt x="8692791" y="0"/>
                </a:lnTo>
                <a:lnTo>
                  <a:pt x="8692791" y="2357920"/>
                </a:lnTo>
                <a:lnTo>
                  <a:pt x="0" y="2357920"/>
                </a:lnTo>
                <a:lnTo>
                  <a:pt x="0" y="0"/>
                </a:lnTo>
                <a:close/>
              </a:path>
            </a:pathLst>
          </a:custGeom>
          <a:blipFill>
            <a:blip r:embed="rId2"/>
            <a:stretch>
              <a:fillRect/>
            </a:stretch>
          </a:blipFill>
        </p:spPr>
        <p:txBody>
          <a:bodyPr/>
          <a:lstStyle/>
          <a:p>
            <a:endParaRPr lang="en-US"/>
          </a:p>
        </p:txBody>
      </p:sp>
      <p:sp>
        <p:nvSpPr>
          <p:cNvPr id="5" name="Freeform 5"/>
          <p:cNvSpPr/>
          <p:nvPr/>
        </p:nvSpPr>
        <p:spPr>
          <a:xfrm>
            <a:off x="11311232" y="5143500"/>
            <a:ext cx="5693017" cy="3054782"/>
          </a:xfrm>
          <a:custGeom>
            <a:avLst/>
            <a:gdLst/>
            <a:ahLst/>
            <a:cxnLst/>
            <a:rect l="l" t="t" r="r" b="b"/>
            <a:pathLst>
              <a:path w="5693017" h="3054782">
                <a:moveTo>
                  <a:pt x="0" y="0"/>
                </a:moveTo>
                <a:lnTo>
                  <a:pt x="5693017" y="0"/>
                </a:lnTo>
                <a:lnTo>
                  <a:pt x="5693017" y="3054782"/>
                </a:lnTo>
                <a:lnTo>
                  <a:pt x="0" y="3054782"/>
                </a:lnTo>
                <a:lnTo>
                  <a:pt x="0" y="0"/>
                </a:lnTo>
                <a:close/>
              </a:path>
            </a:pathLst>
          </a:custGeom>
          <a:blipFill>
            <a:blip r:embed="rId3"/>
            <a:stretch>
              <a:fillRect t="-7074" b="-7074"/>
            </a:stretch>
          </a:blipFill>
        </p:spPr>
        <p:txBody>
          <a:bodyPr/>
          <a:lstStyle/>
          <a:p>
            <a:endParaRPr lang="en-US"/>
          </a:p>
        </p:txBody>
      </p:sp>
      <p:sp>
        <p:nvSpPr>
          <p:cNvPr id="6" name="Freeform 6"/>
          <p:cNvSpPr/>
          <p:nvPr/>
        </p:nvSpPr>
        <p:spPr>
          <a:xfrm>
            <a:off x="8474337" y="8222030"/>
            <a:ext cx="6752884" cy="1705103"/>
          </a:xfrm>
          <a:custGeom>
            <a:avLst/>
            <a:gdLst/>
            <a:ahLst/>
            <a:cxnLst/>
            <a:rect l="l" t="t" r="r" b="b"/>
            <a:pathLst>
              <a:path w="6752884" h="1705103">
                <a:moveTo>
                  <a:pt x="0" y="0"/>
                </a:moveTo>
                <a:lnTo>
                  <a:pt x="6752884" y="0"/>
                </a:lnTo>
                <a:lnTo>
                  <a:pt x="6752884" y="1705104"/>
                </a:lnTo>
                <a:lnTo>
                  <a:pt x="0" y="1705104"/>
                </a:lnTo>
                <a:lnTo>
                  <a:pt x="0" y="0"/>
                </a:lnTo>
                <a:close/>
              </a:path>
            </a:pathLst>
          </a:custGeom>
          <a:blipFill>
            <a:blip r:embed="rId4"/>
            <a:stretch>
              <a:fillRect/>
            </a:stretch>
          </a:blipFill>
        </p:spPr>
        <p:txBody>
          <a:bodyPr/>
          <a:lstStyle/>
          <a:p>
            <a:endParaRPr lang="en-US"/>
          </a:p>
        </p:txBody>
      </p:sp>
      <p:sp>
        <p:nvSpPr>
          <p:cNvPr id="7" name="TextBox 7"/>
          <p:cNvSpPr txBox="1"/>
          <p:nvPr/>
        </p:nvSpPr>
        <p:spPr>
          <a:xfrm>
            <a:off x="3060779" y="793143"/>
            <a:ext cx="12166442" cy="1076325"/>
          </a:xfrm>
          <a:prstGeom prst="rect">
            <a:avLst/>
          </a:prstGeom>
        </p:spPr>
        <p:txBody>
          <a:bodyPr lIns="0" tIns="0" rIns="0" bIns="0" rtlCol="0" anchor="t">
            <a:spAutoFit/>
          </a:bodyPr>
          <a:lstStyle/>
          <a:p>
            <a:pPr algn="ctr">
              <a:lnSpc>
                <a:spcPts val="8408"/>
              </a:lnSpc>
              <a:spcBef>
                <a:spcPct val="0"/>
              </a:spcBef>
            </a:pPr>
            <a:r>
              <a:rPr lang="en-US" sz="7006" spc="-140">
                <a:solidFill>
                  <a:srgbClr val="FFFFFF"/>
                </a:solidFill>
                <a:latin typeface="Tenor Sans"/>
                <a:ea typeface="Tenor Sans"/>
                <a:cs typeface="Tenor Sans"/>
                <a:sym typeface="Tenor Sans"/>
              </a:rPr>
              <a:t>Nghiên cứu lý thuyết</a:t>
            </a:r>
          </a:p>
        </p:txBody>
      </p:sp>
      <p:sp>
        <p:nvSpPr>
          <p:cNvPr id="8" name="TextBox 8"/>
          <p:cNvSpPr txBox="1"/>
          <p:nvPr/>
        </p:nvSpPr>
        <p:spPr>
          <a:xfrm>
            <a:off x="137877" y="2930690"/>
            <a:ext cx="7121059" cy="74295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Công nghệ sử dụng</a:t>
            </a:r>
          </a:p>
        </p:txBody>
      </p:sp>
      <p:sp>
        <p:nvSpPr>
          <p:cNvPr id="9" name="TextBox 9"/>
          <p:cNvSpPr txBox="1"/>
          <p:nvPr/>
        </p:nvSpPr>
        <p:spPr>
          <a:xfrm>
            <a:off x="661629" y="4360356"/>
            <a:ext cx="8227068" cy="2009775"/>
          </a:xfrm>
          <a:prstGeom prst="rect">
            <a:avLst/>
          </a:prstGeom>
        </p:spPr>
        <p:txBody>
          <a:bodyPr lIns="0" tIns="0" rIns="0" bIns="0" rtlCol="0" anchor="t">
            <a:spAutoFit/>
          </a:bodyPr>
          <a:lstStyle/>
          <a:p>
            <a:pPr marL="956501" lvl="1" indent="-478250" algn="l">
              <a:lnSpc>
                <a:spcPts val="5316"/>
              </a:lnSpc>
              <a:spcBef>
                <a:spcPct val="0"/>
              </a:spcBef>
              <a:buFont typeface="Arial"/>
              <a:buChar char="•"/>
            </a:pPr>
            <a:r>
              <a:rPr lang="en-US" sz="4430" spc="-88">
                <a:solidFill>
                  <a:srgbClr val="000000"/>
                </a:solidFill>
                <a:latin typeface="Tenor Sans"/>
                <a:ea typeface="Tenor Sans"/>
                <a:cs typeface="Tenor Sans"/>
                <a:sym typeface="Tenor Sans"/>
              </a:rPr>
              <a:t>NodeJS, ExpressJS: Phát triển backend và API RESTful</a:t>
            </a:r>
          </a:p>
        </p:txBody>
      </p:sp>
      <p:sp>
        <p:nvSpPr>
          <p:cNvPr id="10" name="TextBox 10"/>
          <p:cNvSpPr txBox="1"/>
          <p:nvPr/>
        </p:nvSpPr>
        <p:spPr>
          <a:xfrm>
            <a:off x="661629" y="6661366"/>
            <a:ext cx="6867047" cy="1343025"/>
          </a:xfrm>
          <a:prstGeom prst="rect">
            <a:avLst/>
          </a:prstGeom>
        </p:spPr>
        <p:txBody>
          <a:bodyPr lIns="0" tIns="0" rIns="0" bIns="0" rtlCol="0" anchor="t">
            <a:spAutoFit/>
          </a:bodyPr>
          <a:lstStyle/>
          <a:p>
            <a:pPr marL="956501" lvl="1" indent="-478250" algn="l">
              <a:lnSpc>
                <a:spcPts val="5316"/>
              </a:lnSpc>
              <a:spcBef>
                <a:spcPct val="0"/>
              </a:spcBef>
              <a:buFont typeface="Arial"/>
              <a:buChar char="•"/>
            </a:pPr>
            <a:r>
              <a:rPr lang="en-US" sz="4430" spc="-88">
                <a:solidFill>
                  <a:srgbClr val="000000"/>
                </a:solidFill>
                <a:latin typeface="Tenor Sans"/>
                <a:ea typeface="Tenor Sans"/>
                <a:cs typeface="Tenor Sans"/>
                <a:sym typeface="Tenor Sans"/>
              </a:rPr>
              <a:t>Angular: phát triển giao diện người dùng</a:t>
            </a:r>
          </a:p>
        </p:txBody>
      </p:sp>
      <p:sp>
        <p:nvSpPr>
          <p:cNvPr id="11" name="TextBox 11"/>
          <p:cNvSpPr txBox="1"/>
          <p:nvPr/>
        </p:nvSpPr>
        <p:spPr>
          <a:xfrm>
            <a:off x="661629" y="8731682"/>
            <a:ext cx="6867047" cy="676275"/>
          </a:xfrm>
          <a:prstGeom prst="rect">
            <a:avLst/>
          </a:prstGeom>
        </p:spPr>
        <p:txBody>
          <a:bodyPr lIns="0" tIns="0" rIns="0" bIns="0" rtlCol="0" anchor="t">
            <a:spAutoFit/>
          </a:bodyPr>
          <a:lstStyle/>
          <a:p>
            <a:pPr marL="956501" lvl="1" indent="-478250" algn="l">
              <a:lnSpc>
                <a:spcPts val="5316"/>
              </a:lnSpc>
              <a:spcBef>
                <a:spcPct val="0"/>
              </a:spcBef>
              <a:buFont typeface="Arial"/>
              <a:buChar char="•"/>
            </a:pPr>
            <a:r>
              <a:rPr lang="en-US" sz="4430" spc="-88">
                <a:solidFill>
                  <a:srgbClr val="000000"/>
                </a:solidFill>
                <a:latin typeface="Tenor Sans"/>
                <a:ea typeface="Tenor Sans"/>
                <a:cs typeface="Tenor Sans"/>
                <a:sym typeface="Tenor Sans"/>
              </a:rPr>
              <a:t>MongoDB</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9F5"/>
        </a:solidFill>
        <a:effectLst/>
      </p:bgPr>
    </p:bg>
    <p:spTree>
      <p:nvGrpSpPr>
        <p:cNvPr id="1" name=""/>
        <p:cNvGrpSpPr/>
        <p:nvPr/>
      </p:nvGrpSpPr>
      <p:grpSpPr>
        <a:xfrm>
          <a:off x="0" y="0"/>
          <a:ext cx="0" cy="0"/>
          <a:chOff x="0" y="0"/>
          <a:chExt cx="0" cy="0"/>
        </a:xfrm>
      </p:grpSpPr>
      <p:sp>
        <p:nvSpPr>
          <p:cNvPr id="2" name="AutoShape 2"/>
          <p:cNvSpPr/>
          <p:nvPr/>
        </p:nvSpPr>
        <p:spPr>
          <a:xfrm>
            <a:off x="3060779" y="433581"/>
            <a:ext cx="12166442" cy="1804974"/>
          </a:xfrm>
          <a:prstGeom prst="rect">
            <a:avLst/>
          </a:prstGeom>
          <a:solidFill>
            <a:srgbClr val="BBCDC5"/>
          </a:solidFill>
        </p:spPr>
        <p:txBody>
          <a:bodyPr/>
          <a:lstStyle/>
          <a:p>
            <a:endParaRPr lang="en-US"/>
          </a:p>
        </p:txBody>
      </p:sp>
      <p:sp>
        <p:nvSpPr>
          <p:cNvPr id="3" name="AutoShape 3"/>
          <p:cNvSpPr/>
          <p:nvPr/>
        </p:nvSpPr>
        <p:spPr>
          <a:xfrm>
            <a:off x="661629" y="2796423"/>
            <a:ext cx="8085625" cy="1011482"/>
          </a:xfrm>
          <a:prstGeom prst="rect">
            <a:avLst/>
          </a:prstGeom>
          <a:solidFill>
            <a:srgbClr val="7BA0BB"/>
          </a:solidFill>
        </p:spPr>
        <p:txBody>
          <a:bodyPr/>
          <a:lstStyle/>
          <a:p>
            <a:endParaRPr lang="en-US"/>
          </a:p>
        </p:txBody>
      </p:sp>
      <p:sp>
        <p:nvSpPr>
          <p:cNvPr id="4" name="Freeform 4"/>
          <p:cNvSpPr/>
          <p:nvPr/>
        </p:nvSpPr>
        <p:spPr>
          <a:xfrm>
            <a:off x="4704442" y="4001474"/>
            <a:ext cx="7403953" cy="5917119"/>
          </a:xfrm>
          <a:custGeom>
            <a:avLst/>
            <a:gdLst/>
            <a:ahLst/>
            <a:cxnLst/>
            <a:rect l="l" t="t" r="r" b="b"/>
            <a:pathLst>
              <a:path w="7403953" h="5917119">
                <a:moveTo>
                  <a:pt x="0" y="0"/>
                </a:moveTo>
                <a:lnTo>
                  <a:pt x="7403952" y="0"/>
                </a:lnTo>
                <a:lnTo>
                  <a:pt x="7403952" y="5917119"/>
                </a:lnTo>
                <a:lnTo>
                  <a:pt x="0" y="5917119"/>
                </a:lnTo>
                <a:lnTo>
                  <a:pt x="0" y="0"/>
                </a:lnTo>
                <a:close/>
              </a:path>
            </a:pathLst>
          </a:custGeom>
          <a:blipFill>
            <a:blip r:embed="rId2"/>
            <a:stretch>
              <a:fillRect t="-609" b="-609"/>
            </a:stretch>
          </a:blipFill>
        </p:spPr>
        <p:txBody>
          <a:bodyPr/>
          <a:lstStyle/>
          <a:p>
            <a:endParaRPr lang="en-US"/>
          </a:p>
        </p:txBody>
      </p:sp>
      <p:sp>
        <p:nvSpPr>
          <p:cNvPr id="5" name="TextBox 5"/>
          <p:cNvSpPr txBox="1"/>
          <p:nvPr/>
        </p:nvSpPr>
        <p:spPr>
          <a:xfrm>
            <a:off x="3060779" y="793143"/>
            <a:ext cx="12166442" cy="1076325"/>
          </a:xfrm>
          <a:prstGeom prst="rect">
            <a:avLst/>
          </a:prstGeom>
        </p:spPr>
        <p:txBody>
          <a:bodyPr lIns="0" tIns="0" rIns="0" bIns="0" rtlCol="0" anchor="t">
            <a:spAutoFit/>
          </a:bodyPr>
          <a:lstStyle/>
          <a:p>
            <a:pPr algn="ctr">
              <a:lnSpc>
                <a:spcPts val="8408"/>
              </a:lnSpc>
              <a:spcBef>
                <a:spcPct val="0"/>
              </a:spcBef>
            </a:pPr>
            <a:r>
              <a:rPr lang="en-US" sz="7006" spc="-140">
                <a:solidFill>
                  <a:srgbClr val="FFFFFF"/>
                </a:solidFill>
                <a:latin typeface="Tenor Sans"/>
                <a:ea typeface="Tenor Sans"/>
                <a:cs typeface="Tenor Sans"/>
                <a:sym typeface="Tenor Sans"/>
              </a:rPr>
              <a:t>Hiện thực hóa nghiên cứu</a:t>
            </a:r>
          </a:p>
        </p:txBody>
      </p:sp>
      <p:sp>
        <p:nvSpPr>
          <p:cNvPr id="6" name="TextBox 6"/>
          <p:cNvSpPr txBox="1"/>
          <p:nvPr/>
        </p:nvSpPr>
        <p:spPr>
          <a:xfrm>
            <a:off x="399753" y="2930690"/>
            <a:ext cx="8609377" cy="74295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Biểu đồ use case tổng quát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9F5"/>
        </a:solidFill>
        <a:effectLst/>
      </p:bgPr>
    </p:bg>
    <p:spTree>
      <p:nvGrpSpPr>
        <p:cNvPr id="1" name=""/>
        <p:cNvGrpSpPr/>
        <p:nvPr/>
      </p:nvGrpSpPr>
      <p:grpSpPr>
        <a:xfrm>
          <a:off x="0" y="0"/>
          <a:ext cx="0" cy="0"/>
          <a:chOff x="0" y="0"/>
          <a:chExt cx="0" cy="0"/>
        </a:xfrm>
      </p:grpSpPr>
      <p:sp>
        <p:nvSpPr>
          <p:cNvPr id="2" name="AutoShape 2"/>
          <p:cNvSpPr/>
          <p:nvPr/>
        </p:nvSpPr>
        <p:spPr>
          <a:xfrm>
            <a:off x="3060779" y="433581"/>
            <a:ext cx="12166442" cy="1804974"/>
          </a:xfrm>
          <a:prstGeom prst="rect">
            <a:avLst/>
          </a:prstGeom>
          <a:solidFill>
            <a:srgbClr val="BBCDC5"/>
          </a:solidFill>
        </p:spPr>
        <p:txBody>
          <a:bodyPr/>
          <a:lstStyle/>
          <a:p>
            <a:endParaRPr lang="en-US"/>
          </a:p>
        </p:txBody>
      </p:sp>
      <p:sp>
        <p:nvSpPr>
          <p:cNvPr id="3" name="AutoShape 3"/>
          <p:cNvSpPr/>
          <p:nvPr/>
        </p:nvSpPr>
        <p:spPr>
          <a:xfrm>
            <a:off x="661629" y="2796423"/>
            <a:ext cx="11004542" cy="1011482"/>
          </a:xfrm>
          <a:prstGeom prst="rect">
            <a:avLst/>
          </a:prstGeom>
          <a:solidFill>
            <a:srgbClr val="7BA0BB"/>
          </a:solidFill>
        </p:spPr>
        <p:txBody>
          <a:bodyPr/>
          <a:lstStyle/>
          <a:p>
            <a:endParaRPr lang="en-US"/>
          </a:p>
        </p:txBody>
      </p:sp>
      <p:sp>
        <p:nvSpPr>
          <p:cNvPr id="4" name="Freeform 4"/>
          <p:cNvSpPr/>
          <p:nvPr/>
        </p:nvSpPr>
        <p:spPr>
          <a:xfrm>
            <a:off x="2413297" y="4114830"/>
            <a:ext cx="10561819" cy="2451207"/>
          </a:xfrm>
          <a:custGeom>
            <a:avLst/>
            <a:gdLst/>
            <a:ahLst/>
            <a:cxnLst/>
            <a:rect l="l" t="t" r="r" b="b"/>
            <a:pathLst>
              <a:path w="10561819" h="2451207">
                <a:moveTo>
                  <a:pt x="0" y="0"/>
                </a:moveTo>
                <a:lnTo>
                  <a:pt x="10561819" y="0"/>
                </a:lnTo>
                <a:lnTo>
                  <a:pt x="10561819" y="2451207"/>
                </a:lnTo>
                <a:lnTo>
                  <a:pt x="0" y="2451207"/>
                </a:lnTo>
                <a:lnTo>
                  <a:pt x="0" y="0"/>
                </a:lnTo>
                <a:close/>
              </a:path>
            </a:pathLst>
          </a:custGeom>
          <a:blipFill>
            <a:blip r:embed="rId2"/>
            <a:stretch>
              <a:fillRect/>
            </a:stretch>
          </a:blipFill>
        </p:spPr>
        <p:txBody>
          <a:bodyPr/>
          <a:lstStyle/>
          <a:p>
            <a:endParaRPr lang="en-US"/>
          </a:p>
        </p:txBody>
      </p:sp>
      <p:sp>
        <p:nvSpPr>
          <p:cNvPr id="5" name="AutoShape 5"/>
          <p:cNvSpPr/>
          <p:nvPr/>
        </p:nvSpPr>
        <p:spPr>
          <a:xfrm>
            <a:off x="1028700" y="6870837"/>
            <a:ext cx="12534849" cy="1029616"/>
          </a:xfrm>
          <a:prstGeom prst="rect">
            <a:avLst/>
          </a:prstGeom>
          <a:solidFill>
            <a:srgbClr val="7BA0BB"/>
          </a:solidFill>
        </p:spPr>
        <p:txBody>
          <a:bodyPr/>
          <a:lstStyle/>
          <a:p>
            <a:endParaRPr lang="en-US"/>
          </a:p>
        </p:txBody>
      </p:sp>
      <p:sp>
        <p:nvSpPr>
          <p:cNvPr id="6" name="Freeform 6"/>
          <p:cNvSpPr/>
          <p:nvPr/>
        </p:nvSpPr>
        <p:spPr>
          <a:xfrm>
            <a:off x="4449391" y="8205253"/>
            <a:ext cx="10469936" cy="1658050"/>
          </a:xfrm>
          <a:custGeom>
            <a:avLst/>
            <a:gdLst/>
            <a:ahLst/>
            <a:cxnLst/>
            <a:rect l="l" t="t" r="r" b="b"/>
            <a:pathLst>
              <a:path w="10469936" h="1658050">
                <a:moveTo>
                  <a:pt x="0" y="0"/>
                </a:moveTo>
                <a:lnTo>
                  <a:pt x="10469935" y="0"/>
                </a:lnTo>
                <a:lnTo>
                  <a:pt x="10469935" y="1658050"/>
                </a:lnTo>
                <a:lnTo>
                  <a:pt x="0" y="1658050"/>
                </a:lnTo>
                <a:lnTo>
                  <a:pt x="0" y="0"/>
                </a:lnTo>
                <a:close/>
              </a:path>
            </a:pathLst>
          </a:custGeom>
          <a:blipFill>
            <a:blip r:embed="rId3"/>
            <a:stretch>
              <a:fillRect/>
            </a:stretch>
          </a:blipFill>
        </p:spPr>
        <p:txBody>
          <a:bodyPr/>
          <a:lstStyle/>
          <a:p>
            <a:endParaRPr lang="en-US"/>
          </a:p>
        </p:txBody>
      </p:sp>
      <p:sp>
        <p:nvSpPr>
          <p:cNvPr id="7" name="TextBox 7"/>
          <p:cNvSpPr txBox="1"/>
          <p:nvPr/>
        </p:nvSpPr>
        <p:spPr>
          <a:xfrm>
            <a:off x="3060779" y="793143"/>
            <a:ext cx="12166442" cy="1076325"/>
          </a:xfrm>
          <a:prstGeom prst="rect">
            <a:avLst/>
          </a:prstGeom>
        </p:spPr>
        <p:txBody>
          <a:bodyPr lIns="0" tIns="0" rIns="0" bIns="0" rtlCol="0" anchor="t">
            <a:spAutoFit/>
          </a:bodyPr>
          <a:lstStyle/>
          <a:p>
            <a:pPr algn="ctr">
              <a:lnSpc>
                <a:spcPts val="8408"/>
              </a:lnSpc>
              <a:spcBef>
                <a:spcPct val="0"/>
              </a:spcBef>
            </a:pPr>
            <a:r>
              <a:rPr lang="en-US" sz="7006" spc="-140">
                <a:solidFill>
                  <a:srgbClr val="FFFFFF"/>
                </a:solidFill>
                <a:latin typeface="Tenor Sans"/>
                <a:ea typeface="Tenor Sans"/>
                <a:cs typeface="Tenor Sans"/>
                <a:sym typeface="Tenor Sans"/>
              </a:rPr>
              <a:t>Hiện thực hóa nghiên cứu</a:t>
            </a:r>
          </a:p>
        </p:txBody>
      </p:sp>
      <p:sp>
        <p:nvSpPr>
          <p:cNvPr id="8" name="TextBox 8"/>
          <p:cNvSpPr txBox="1"/>
          <p:nvPr/>
        </p:nvSpPr>
        <p:spPr>
          <a:xfrm>
            <a:off x="399753" y="2930690"/>
            <a:ext cx="11443277" cy="74295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Biểu đồ use case tùy chỉnh thiệp cưới</a:t>
            </a:r>
          </a:p>
        </p:txBody>
      </p:sp>
      <p:sp>
        <p:nvSpPr>
          <p:cNvPr id="9" name="TextBox 9"/>
          <p:cNvSpPr txBox="1"/>
          <p:nvPr/>
        </p:nvSpPr>
        <p:spPr>
          <a:xfrm>
            <a:off x="1028700" y="7004187"/>
            <a:ext cx="12165784" cy="74295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Biểu đồ use case xem các mẫu thiệp cưới</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9F5"/>
        </a:solidFill>
        <a:effectLst/>
      </p:bgPr>
    </p:bg>
    <p:spTree>
      <p:nvGrpSpPr>
        <p:cNvPr id="1" name=""/>
        <p:cNvGrpSpPr/>
        <p:nvPr/>
      </p:nvGrpSpPr>
      <p:grpSpPr>
        <a:xfrm>
          <a:off x="0" y="0"/>
          <a:ext cx="0" cy="0"/>
          <a:chOff x="0" y="0"/>
          <a:chExt cx="0" cy="0"/>
        </a:xfrm>
      </p:grpSpPr>
      <p:sp>
        <p:nvSpPr>
          <p:cNvPr id="2" name="AutoShape 2"/>
          <p:cNvSpPr/>
          <p:nvPr/>
        </p:nvSpPr>
        <p:spPr>
          <a:xfrm>
            <a:off x="3060779" y="433581"/>
            <a:ext cx="12166442" cy="1804974"/>
          </a:xfrm>
          <a:prstGeom prst="rect">
            <a:avLst/>
          </a:prstGeom>
          <a:solidFill>
            <a:srgbClr val="BBCDC5"/>
          </a:solidFill>
        </p:spPr>
        <p:txBody>
          <a:bodyPr/>
          <a:lstStyle/>
          <a:p>
            <a:endParaRPr lang="en-US"/>
          </a:p>
        </p:txBody>
      </p:sp>
      <p:grpSp>
        <p:nvGrpSpPr>
          <p:cNvPr id="3" name="Group 3"/>
          <p:cNvGrpSpPr/>
          <p:nvPr/>
        </p:nvGrpSpPr>
        <p:grpSpPr>
          <a:xfrm>
            <a:off x="456431" y="2598050"/>
            <a:ext cx="4075135" cy="1011482"/>
            <a:chOff x="0" y="0"/>
            <a:chExt cx="5433514" cy="1348643"/>
          </a:xfrm>
        </p:grpSpPr>
        <p:sp>
          <p:nvSpPr>
            <p:cNvPr id="4" name="AutoShape 4"/>
            <p:cNvSpPr/>
            <p:nvPr/>
          </p:nvSpPr>
          <p:spPr>
            <a:xfrm>
              <a:off x="349168" y="0"/>
              <a:ext cx="4584037" cy="1348643"/>
            </a:xfrm>
            <a:prstGeom prst="rect">
              <a:avLst/>
            </a:prstGeom>
            <a:solidFill>
              <a:srgbClr val="7BA0BB"/>
            </a:solidFill>
          </p:spPr>
          <p:txBody>
            <a:bodyPr/>
            <a:lstStyle/>
            <a:p>
              <a:endParaRPr lang="en-US"/>
            </a:p>
          </p:txBody>
        </p:sp>
        <p:sp>
          <p:nvSpPr>
            <p:cNvPr id="5" name="TextBox 5"/>
            <p:cNvSpPr txBox="1"/>
            <p:nvPr/>
          </p:nvSpPr>
          <p:spPr>
            <a:xfrm>
              <a:off x="0" y="179021"/>
              <a:ext cx="5433514" cy="99060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Trang chủ</a:t>
              </a:r>
            </a:p>
          </p:txBody>
        </p:sp>
      </p:grpSp>
      <p:sp>
        <p:nvSpPr>
          <p:cNvPr id="6" name="Freeform 6"/>
          <p:cNvSpPr/>
          <p:nvPr/>
        </p:nvSpPr>
        <p:spPr>
          <a:xfrm>
            <a:off x="1028700" y="4141517"/>
            <a:ext cx="8447119" cy="3959587"/>
          </a:xfrm>
          <a:custGeom>
            <a:avLst/>
            <a:gdLst/>
            <a:ahLst/>
            <a:cxnLst/>
            <a:rect l="l" t="t" r="r" b="b"/>
            <a:pathLst>
              <a:path w="8447119" h="3959587">
                <a:moveTo>
                  <a:pt x="0" y="0"/>
                </a:moveTo>
                <a:lnTo>
                  <a:pt x="8447119" y="0"/>
                </a:lnTo>
                <a:lnTo>
                  <a:pt x="8447119" y="3959587"/>
                </a:lnTo>
                <a:lnTo>
                  <a:pt x="0" y="3959587"/>
                </a:lnTo>
                <a:lnTo>
                  <a:pt x="0" y="0"/>
                </a:lnTo>
                <a:close/>
              </a:path>
            </a:pathLst>
          </a:custGeom>
          <a:blipFill>
            <a:blip r:embed="rId2"/>
            <a:stretch>
              <a:fillRect/>
            </a:stretch>
          </a:blipFill>
        </p:spPr>
        <p:txBody>
          <a:bodyPr/>
          <a:lstStyle/>
          <a:p>
            <a:endParaRPr lang="en-US"/>
          </a:p>
        </p:txBody>
      </p:sp>
      <p:sp>
        <p:nvSpPr>
          <p:cNvPr id="7" name="Freeform 7"/>
          <p:cNvSpPr/>
          <p:nvPr/>
        </p:nvSpPr>
        <p:spPr>
          <a:xfrm>
            <a:off x="9872565" y="5525980"/>
            <a:ext cx="7899090" cy="3732320"/>
          </a:xfrm>
          <a:custGeom>
            <a:avLst/>
            <a:gdLst/>
            <a:ahLst/>
            <a:cxnLst/>
            <a:rect l="l" t="t" r="r" b="b"/>
            <a:pathLst>
              <a:path w="7899090" h="3732320">
                <a:moveTo>
                  <a:pt x="0" y="0"/>
                </a:moveTo>
                <a:lnTo>
                  <a:pt x="7899090" y="0"/>
                </a:lnTo>
                <a:lnTo>
                  <a:pt x="7899090" y="3732320"/>
                </a:lnTo>
                <a:lnTo>
                  <a:pt x="0" y="3732320"/>
                </a:lnTo>
                <a:lnTo>
                  <a:pt x="0" y="0"/>
                </a:lnTo>
                <a:close/>
              </a:path>
            </a:pathLst>
          </a:custGeom>
          <a:blipFill>
            <a:blip r:embed="rId3"/>
            <a:stretch>
              <a:fillRect/>
            </a:stretch>
          </a:blipFill>
        </p:spPr>
        <p:txBody>
          <a:bodyPr/>
          <a:lstStyle/>
          <a:p>
            <a:endParaRPr lang="en-US"/>
          </a:p>
        </p:txBody>
      </p:sp>
      <p:sp>
        <p:nvSpPr>
          <p:cNvPr id="8" name="TextBox 8"/>
          <p:cNvSpPr txBox="1"/>
          <p:nvPr/>
        </p:nvSpPr>
        <p:spPr>
          <a:xfrm>
            <a:off x="3060779" y="793143"/>
            <a:ext cx="12166442" cy="1076325"/>
          </a:xfrm>
          <a:prstGeom prst="rect">
            <a:avLst/>
          </a:prstGeom>
        </p:spPr>
        <p:txBody>
          <a:bodyPr lIns="0" tIns="0" rIns="0" bIns="0" rtlCol="0" anchor="t">
            <a:spAutoFit/>
          </a:bodyPr>
          <a:lstStyle/>
          <a:p>
            <a:pPr algn="ctr">
              <a:lnSpc>
                <a:spcPts val="8408"/>
              </a:lnSpc>
              <a:spcBef>
                <a:spcPct val="0"/>
              </a:spcBef>
            </a:pPr>
            <a:r>
              <a:rPr lang="en-US" sz="7006" spc="-140">
                <a:solidFill>
                  <a:srgbClr val="FFFFFF"/>
                </a:solidFill>
                <a:latin typeface="Tenor Sans"/>
                <a:ea typeface="Tenor Sans"/>
                <a:cs typeface="Tenor Sans"/>
                <a:sym typeface="Tenor Sans"/>
              </a:rPr>
              <a:t>Kết quả nghiên cứu</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9F5"/>
        </a:solidFill>
        <a:effectLst/>
      </p:bgPr>
    </p:bg>
    <p:spTree>
      <p:nvGrpSpPr>
        <p:cNvPr id="1" name=""/>
        <p:cNvGrpSpPr/>
        <p:nvPr/>
      </p:nvGrpSpPr>
      <p:grpSpPr>
        <a:xfrm>
          <a:off x="0" y="0"/>
          <a:ext cx="0" cy="0"/>
          <a:chOff x="0" y="0"/>
          <a:chExt cx="0" cy="0"/>
        </a:xfrm>
      </p:grpSpPr>
      <p:sp>
        <p:nvSpPr>
          <p:cNvPr id="2" name="AutoShape 2"/>
          <p:cNvSpPr/>
          <p:nvPr/>
        </p:nvSpPr>
        <p:spPr>
          <a:xfrm>
            <a:off x="2971011" y="433581"/>
            <a:ext cx="12166442" cy="1804974"/>
          </a:xfrm>
          <a:prstGeom prst="rect">
            <a:avLst/>
          </a:prstGeom>
          <a:solidFill>
            <a:srgbClr val="BBCDC5"/>
          </a:solidFill>
        </p:spPr>
        <p:txBody>
          <a:bodyPr/>
          <a:lstStyle/>
          <a:p>
            <a:endParaRPr lang="en-US"/>
          </a:p>
        </p:txBody>
      </p:sp>
      <p:grpSp>
        <p:nvGrpSpPr>
          <p:cNvPr id="3" name="Group 3"/>
          <p:cNvGrpSpPr/>
          <p:nvPr/>
        </p:nvGrpSpPr>
        <p:grpSpPr>
          <a:xfrm>
            <a:off x="-370192" y="2499751"/>
            <a:ext cx="10791480" cy="1011482"/>
            <a:chOff x="0" y="0"/>
            <a:chExt cx="14388640" cy="1348643"/>
          </a:xfrm>
        </p:grpSpPr>
        <p:sp>
          <p:nvSpPr>
            <p:cNvPr id="4" name="AutoShape 4"/>
            <p:cNvSpPr/>
            <p:nvPr/>
          </p:nvSpPr>
          <p:spPr>
            <a:xfrm>
              <a:off x="924642" y="0"/>
              <a:ext cx="12139115" cy="1348643"/>
            </a:xfrm>
            <a:prstGeom prst="rect">
              <a:avLst/>
            </a:prstGeom>
            <a:solidFill>
              <a:srgbClr val="7BA0BB"/>
            </a:solidFill>
          </p:spPr>
          <p:txBody>
            <a:bodyPr/>
            <a:lstStyle/>
            <a:p>
              <a:endParaRPr lang="en-US"/>
            </a:p>
          </p:txBody>
        </p:sp>
        <p:sp>
          <p:nvSpPr>
            <p:cNvPr id="5" name="TextBox 5"/>
            <p:cNvSpPr txBox="1"/>
            <p:nvPr/>
          </p:nvSpPr>
          <p:spPr>
            <a:xfrm>
              <a:off x="0" y="179021"/>
              <a:ext cx="14388640" cy="99060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Giao diện thiết kế thiệp cưới</a:t>
              </a:r>
            </a:p>
          </p:txBody>
        </p:sp>
      </p:grpSp>
      <p:sp>
        <p:nvSpPr>
          <p:cNvPr id="6" name="Freeform 6"/>
          <p:cNvSpPr/>
          <p:nvPr/>
        </p:nvSpPr>
        <p:spPr>
          <a:xfrm>
            <a:off x="2473166" y="3768408"/>
            <a:ext cx="13162131" cy="6186201"/>
          </a:xfrm>
          <a:custGeom>
            <a:avLst/>
            <a:gdLst/>
            <a:ahLst/>
            <a:cxnLst/>
            <a:rect l="l" t="t" r="r" b="b"/>
            <a:pathLst>
              <a:path w="13162131" h="6186201">
                <a:moveTo>
                  <a:pt x="0" y="0"/>
                </a:moveTo>
                <a:lnTo>
                  <a:pt x="13162131" y="0"/>
                </a:lnTo>
                <a:lnTo>
                  <a:pt x="13162131" y="6186202"/>
                </a:lnTo>
                <a:lnTo>
                  <a:pt x="0" y="6186202"/>
                </a:lnTo>
                <a:lnTo>
                  <a:pt x="0" y="0"/>
                </a:lnTo>
                <a:close/>
              </a:path>
            </a:pathLst>
          </a:custGeom>
          <a:blipFill>
            <a:blip r:embed="rId2"/>
            <a:stretch>
              <a:fillRect/>
            </a:stretch>
          </a:blipFill>
        </p:spPr>
        <p:txBody>
          <a:bodyPr/>
          <a:lstStyle/>
          <a:p>
            <a:endParaRPr lang="en-US"/>
          </a:p>
        </p:txBody>
      </p:sp>
      <p:sp>
        <p:nvSpPr>
          <p:cNvPr id="7" name="TextBox 7"/>
          <p:cNvSpPr txBox="1"/>
          <p:nvPr/>
        </p:nvSpPr>
        <p:spPr>
          <a:xfrm>
            <a:off x="3060779" y="793143"/>
            <a:ext cx="12166442" cy="1076325"/>
          </a:xfrm>
          <a:prstGeom prst="rect">
            <a:avLst/>
          </a:prstGeom>
        </p:spPr>
        <p:txBody>
          <a:bodyPr lIns="0" tIns="0" rIns="0" bIns="0" rtlCol="0" anchor="t">
            <a:spAutoFit/>
          </a:bodyPr>
          <a:lstStyle/>
          <a:p>
            <a:pPr algn="ctr">
              <a:lnSpc>
                <a:spcPts val="8408"/>
              </a:lnSpc>
              <a:spcBef>
                <a:spcPct val="0"/>
              </a:spcBef>
            </a:pPr>
            <a:r>
              <a:rPr lang="en-US" sz="7006" spc="-140">
                <a:solidFill>
                  <a:srgbClr val="FFFFFF"/>
                </a:solidFill>
                <a:latin typeface="Tenor Sans"/>
                <a:ea typeface="Tenor Sans"/>
                <a:cs typeface="Tenor Sans"/>
                <a:sym typeface="Tenor Sans"/>
              </a:rPr>
              <a:t>Kết quả nghiên cứu</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9F5"/>
        </a:solidFill>
        <a:effectLst/>
      </p:bgPr>
    </p:bg>
    <p:spTree>
      <p:nvGrpSpPr>
        <p:cNvPr id="1" name=""/>
        <p:cNvGrpSpPr/>
        <p:nvPr/>
      </p:nvGrpSpPr>
      <p:grpSpPr>
        <a:xfrm>
          <a:off x="0" y="0"/>
          <a:ext cx="0" cy="0"/>
          <a:chOff x="0" y="0"/>
          <a:chExt cx="0" cy="0"/>
        </a:xfrm>
      </p:grpSpPr>
      <p:sp>
        <p:nvSpPr>
          <p:cNvPr id="2" name="AutoShape 2"/>
          <p:cNvSpPr/>
          <p:nvPr/>
        </p:nvSpPr>
        <p:spPr>
          <a:xfrm>
            <a:off x="2971011" y="433581"/>
            <a:ext cx="12166442" cy="1804974"/>
          </a:xfrm>
          <a:prstGeom prst="rect">
            <a:avLst/>
          </a:prstGeom>
          <a:solidFill>
            <a:srgbClr val="BBCDC5"/>
          </a:solidFill>
        </p:spPr>
        <p:txBody>
          <a:bodyPr/>
          <a:lstStyle/>
          <a:p>
            <a:endParaRPr lang="en-US"/>
          </a:p>
        </p:txBody>
      </p:sp>
      <p:grpSp>
        <p:nvGrpSpPr>
          <p:cNvPr id="3" name="Group 3"/>
          <p:cNvGrpSpPr/>
          <p:nvPr/>
        </p:nvGrpSpPr>
        <p:grpSpPr>
          <a:xfrm>
            <a:off x="-370192" y="2499751"/>
            <a:ext cx="13823754" cy="1011482"/>
            <a:chOff x="0" y="0"/>
            <a:chExt cx="18431672" cy="1348643"/>
          </a:xfrm>
        </p:grpSpPr>
        <p:sp>
          <p:nvSpPr>
            <p:cNvPr id="4" name="AutoShape 4"/>
            <p:cNvSpPr/>
            <p:nvPr/>
          </p:nvSpPr>
          <p:spPr>
            <a:xfrm>
              <a:off x="1184455" y="0"/>
              <a:ext cx="15550058" cy="1348643"/>
            </a:xfrm>
            <a:prstGeom prst="rect">
              <a:avLst/>
            </a:prstGeom>
            <a:solidFill>
              <a:srgbClr val="7BA0BB"/>
            </a:solidFill>
          </p:spPr>
          <p:txBody>
            <a:bodyPr/>
            <a:lstStyle/>
            <a:p>
              <a:endParaRPr lang="en-US"/>
            </a:p>
          </p:txBody>
        </p:sp>
        <p:sp>
          <p:nvSpPr>
            <p:cNvPr id="5" name="TextBox 5"/>
            <p:cNvSpPr txBox="1"/>
            <p:nvPr/>
          </p:nvSpPr>
          <p:spPr>
            <a:xfrm>
              <a:off x="0" y="179021"/>
              <a:ext cx="18431672" cy="990600"/>
            </a:xfrm>
            <a:prstGeom prst="rect">
              <a:avLst/>
            </a:prstGeom>
          </p:spPr>
          <p:txBody>
            <a:bodyPr lIns="0" tIns="0" rIns="0" bIns="0" rtlCol="0" anchor="t">
              <a:spAutoFit/>
            </a:bodyPr>
            <a:lstStyle/>
            <a:p>
              <a:pPr algn="ctr">
                <a:lnSpc>
                  <a:spcPts val="5888"/>
                </a:lnSpc>
                <a:spcBef>
                  <a:spcPct val="0"/>
                </a:spcBef>
              </a:pPr>
              <a:r>
                <a:rPr lang="en-US" sz="4906" spc="-98">
                  <a:solidFill>
                    <a:srgbClr val="FFFFFF"/>
                  </a:solidFill>
                  <a:latin typeface="Tenor Sans"/>
                  <a:ea typeface="Tenor Sans"/>
                  <a:cs typeface="Tenor Sans"/>
                  <a:sym typeface="Tenor Sans"/>
                </a:rPr>
                <a:t>Giao diện thiết kế thiệp cưới có sẵn</a:t>
              </a:r>
            </a:p>
          </p:txBody>
        </p:sp>
      </p:grpSp>
      <p:sp>
        <p:nvSpPr>
          <p:cNvPr id="6" name="Freeform 6"/>
          <p:cNvSpPr/>
          <p:nvPr/>
        </p:nvSpPr>
        <p:spPr>
          <a:xfrm>
            <a:off x="2473166" y="3768408"/>
            <a:ext cx="13162131" cy="6186201"/>
          </a:xfrm>
          <a:custGeom>
            <a:avLst/>
            <a:gdLst/>
            <a:ahLst/>
            <a:cxnLst/>
            <a:rect l="l" t="t" r="r" b="b"/>
            <a:pathLst>
              <a:path w="13162131" h="6186201">
                <a:moveTo>
                  <a:pt x="0" y="0"/>
                </a:moveTo>
                <a:lnTo>
                  <a:pt x="13162131" y="0"/>
                </a:lnTo>
                <a:lnTo>
                  <a:pt x="13162131" y="6186202"/>
                </a:lnTo>
                <a:lnTo>
                  <a:pt x="0" y="6186202"/>
                </a:lnTo>
                <a:lnTo>
                  <a:pt x="0" y="0"/>
                </a:lnTo>
                <a:close/>
              </a:path>
            </a:pathLst>
          </a:custGeom>
          <a:blipFill>
            <a:blip r:embed="rId2"/>
            <a:stretch>
              <a:fillRect/>
            </a:stretch>
          </a:blipFill>
        </p:spPr>
        <p:txBody>
          <a:bodyPr/>
          <a:lstStyle/>
          <a:p>
            <a:endParaRPr lang="en-US"/>
          </a:p>
        </p:txBody>
      </p:sp>
      <p:sp>
        <p:nvSpPr>
          <p:cNvPr id="7" name="TextBox 7"/>
          <p:cNvSpPr txBox="1"/>
          <p:nvPr/>
        </p:nvSpPr>
        <p:spPr>
          <a:xfrm>
            <a:off x="3060779" y="793143"/>
            <a:ext cx="12166442" cy="1076325"/>
          </a:xfrm>
          <a:prstGeom prst="rect">
            <a:avLst/>
          </a:prstGeom>
        </p:spPr>
        <p:txBody>
          <a:bodyPr lIns="0" tIns="0" rIns="0" bIns="0" rtlCol="0" anchor="t">
            <a:spAutoFit/>
          </a:bodyPr>
          <a:lstStyle/>
          <a:p>
            <a:pPr algn="ctr">
              <a:lnSpc>
                <a:spcPts val="8408"/>
              </a:lnSpc>
              <a:spcBef>
                <a:spcPct val="0"/>
              </a:spcBef>
            </a:pPr>
            <a:r>
              <a:rPr lang="en-US" sz="7006" spc="-140">
                <a:solidFill>
                  <a:srgbClr val="FFFFFF"/>
                </a:solidFill>
                <a:latin typeface="Tenor Sans"/>
                <a:ea typeface="Tenor Sans"/>
                <a:cs typeface="Tenor Sans"/>
                <a:sym typeface="Tenor Sans"/>
              </a:rPr>
              <a:t>Kết quả nghiên cứu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423</Words>
  <Application>Microsoft Office PowerPoint</Application>
  <PresentationFormat>Custom</PresentationFormat>
  <Paragraphs>50</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Times New Roman</vt:lpstr>
      <vt:lpstr>Tenor Sans</vt:lpstr>
      <vt:lpstr>Arial Unicode</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Xanh lá và Màu kem Đơn giản Bán hàng Tiếp thị Bản thuyết trình</dc:title>
  <cp:lastModifiedBy>Le Thi Nguyen Xuyen</cp:lastModifiedBy>
  <cp:revision>2</cp:revision>
  <dcterms:created xsi:type="dcterms:W3CDTF">2006-08-16T00:00:00Z</dcterms:created>
  <dcterms:modified xsi:type="dcterms:W3CDTF">2025-01-11T15:37:47Z</dcterms:modified>
  <dc:identifier>DAGb4mFMML0</dc:identifier>
</cp:coreProperties>
</file>

<file path=docProps/thumbnail.jpeg>
</file>